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39"/>
  </p:notesMasterIdLst>
  <p:handoutMasterIdLst>
    <p:handoutMasterId r:id="rId40"/>
  </p:handoutMasterIdLst>
  <p:sldIdLst>
    <p:sldId id="1229" r:id="rId5"/>
    <p:sldId id="354" r:id="rId6"/>
    <p:sldId id="1228" r:id="rId7"/>
    <p:sldId id="360" r:id="rId8"/>
    <p:sldId id="349" r:id="rId9"/>
    <p:sldId id="1230" r:id="rId10"/>
    <p:sldId id="1223" r:id="rId11"/>
    <p:sldId id="295" r:id="rId12"/>
    <p:sldId id="1231" r:id="rId13"/>
    <p:sldId id="317" r:id="rId14"/>
    <p:sldId id="1238" r:id="rId15"/>
    <p:sldId id="383" r:id="rId16"/>
    <p:sldId id="1233" r:id="rId17"/>
    <p:sldId id="316" r:id="rId18"/>
    <p:sldId id="1234" r:id="rId19"/>
    <p:sldId id="388" r:id="rId20"/>
    <p:sldId id="1235" r:id="rId21"/>
    <p:sldId id="364" r:id="rId22"/>
    <p:sldId id="1236" r:id="rId23"/>
    <p:sldId id="321" r:id="rId24"/>
    <p:sldId id="1237" r:id="rId25"/>
    <p:sldId id="365" r:id="rId26"/>
    <p:sldId id="358" r:id="rId27"/>
    <p:sldId id="1224" r:id="rId28"/>
    <p:sldId id="366" r:id="rId29"/>
    <p:sldId id="289" r:id="rId30"/>
    <p:sldId id="374" r:id="rId31"/>
    <p:sldId id="355" r:id="rId32"/>
    <p:sldId id="356" r:id="rId33"/>
    <p:sldId id="1225" r:id="rId34"/>
    <p:sldId id="310" r:id="rId35"/>
    <p:sldId id="1227" r:id="rId36"/>
    <p:sldId id="1226" r:id="rId37"/>
    <p:sldId id="371" r:id="rId38"/>
  </p:sldIdLst>
  <p:sldSz cx="12192000" cy="6858000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86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CE1414-DADB-D0C5-2731-64C3BDB5D98C}" name="Jasmine SHALIKA" initials="JS" userId="S::jasmine_shalika@jjsea.com::33cb9fb0-0fea-4fa8-8013-72b5d1752635" providerId="AD"/>
  <p188:author id="{27B08B2E-B53C-DF51-597D-FA82AF4C9AA6}" name="Nina JESSEN" initials="NJ" userId="S::nina_jessen@jjsea.com::7fa12b86-d46d-4309-81d2-609af5ec4543" providerId="AD"/>
  <p188:author id="{84B20983-CA40-4AB2-BA5E-89A40B84E449}" name="Anthea HO" initials="AH" userId="S::anthea_ho@jjsea.com::f3573bc6-56d3-428c-8e30-84a69f94283c" providerId="AD"/>
  <p188:author id="{CE886DD2-173D-1F19-F815-E63E3110EB61}" name="Julie Lynton" initials="JL" userId="S::Julie.Lynton@gmagarnet.com::d3213424-9f06-46cc-852a-b9cef91efa4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171"/>
    <a:srgbClr val="000000"/>
    <a:srgbClr val="0082BE"/>
    <a:srgbClr val="C61C2B"/>
    <a:srgbClr val="F21C5D"/>
    <a:srgbClr val="1CA46F"/>
    <a:srgbClr val="9B2E8A"/>
    <a:srgbClr val="57272D"/>
    <a:srgbClr val="3EAB5F"/>
    <a:srgbClr val="145E3B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81" autoAdjust="0"/>
  </p:normalViewPr>
  <p:slideViewPr>
    <p:cSldViewPr snapToGrid="0">
      <p:cViewPr>
        <p:scale>
          <a:sx n="90" d="100"/>
          <a:sy n="90" d="100"/>
        </p:scale>
        <p:origin x="264" y="508"/>
      </p:cViewPr>
      <p:guideLst>
        <p:guide orient="horz" pos="286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D5006C3-651E-4973-826D-BDE2D5704641}" type="datetimeFigureOut">
              <a:rPr lang="en-GB" smtClean="0"/>
              <a:t>11/07/2025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3F6A70E-05FE-4E78-A4E2-F22EA4B7E2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2076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754F092-B841-5A41-9CE9-5FEFBADF95F1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4B232DD-39A3-7242-9FE9-24779579B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7710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GB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80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902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/>
              <a:t>With the acquisition, the numbers will increase substantially:</a:t>
            </a:r>
          </a:p>
          <a:p>
            <a:r>
              <a:rPr lang="en-SG"/>
              <a:t>4,000 employees</a:t>
            </a:r>
          </a:p>
          <a:p>
            <a:r>
              <a:rPr lang="en-SG"/>
              <a:t>50,000 customers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61338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85490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1BDCA-5784-D561-01AE-537F53A23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E882D2-FAF5-03E1-725B-A6AB89FA04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9C19BC-5042-EDD5-46B4-861F097C0D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22891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847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E271C-56EE-322F-C65A-C4F4A829C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C9A075-9FE6-D355-736B-D3DC000BDB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5DC080-42D9-0DFE-D55C-F7C68C7BD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1077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82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35195-5F5A-A5BF-E1F8-DE5E3AC6D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20EEBB-7940-4254-2769-80771CF9FC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322B7D-B7D4-37E7-4517-F862F8CFC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857826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62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78FA4-4622-C81A-3837-B57980074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E460D0-7953-08E4-40D9-ED71C246C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E2EB82-AF40-E7D4-7CF0-04C79C858F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66276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986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377F0-0CF6-7D3E-0610-3431C8931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19CABE-EE39-8D1C-8289-A0AEB73ED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C3440B-0E0C-A20C-01DE-E3AD29285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950404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458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992ED-0B39-9399-33C2-0C7280B62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53066E-6347-D157-83D3-C732938C5A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6183F5-5CDE-502D-3F32-8FE563AE07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067029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015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9F5B4-0EDA-FA23-8C59-8AF6CCBCF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A815B7-737A-D490-0F8E-FBA0386DED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827983-DE49-CD98-94A8-AD447EC01E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853278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57878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Blue">
    <p:bg>
      <p:bgPr>
        <a:solidFill>
          <a:srgbClr val="002D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/>
          </p:cNvSpPr>
          <p:nvPr>
            <p:ph type="ctrTitle"/>
            <p:custDataLst>
              <p:tags r:id="rId1"/>
            </p:custDataLst>
          </p:nvPr>
        </p:nvSpPr>
        <p:spPr>
          <a:xfrm>
            <a:off x="3132818" y="3935896"/>
            <a:ext cx="8558439" cy="715617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 noRot="1" noMove="1" noResize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132817" y="4651513"/>
            <a:ext cx="8558440" cy="1645919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CA7F8326-87F0-44E4-A745-11C8273CFC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80085" y="850391"/>
            <a:ext cx="5876809" cy="1255511"/>
            <a:chOff x="680" y="1256"/>
            <a:chExt cx="4854" cy="1037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33F2FA43-999A-427E-9E93-4BDB0383BA03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80" y="1256"/>
              <a:ext cx="4854" cy="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91DB43F8-BBBA-4E22-858C-0D2CB6F1B8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0" y="1617"/>
              <a:ext cx="171" cy="259"/>
            </a:xfrm>
            <a:custGeom>
              <a:avLst/>
              <a:gdLst>
                <a:gd name="T0" fmla="*/ 16 w 80"/>
                <a:gd name="T1" fmla="*/ 47 h 121"/>
                <a:gd name="T2" fmla="*/ 16 w 80"/>
                <a:gd name="T3" fmla="*/ 13 h 121"/>
                <a:gd name="T4" fmla="*/ 9 w 80"/>
                <a:gd name="T5" fmla="*/ 4 h 121"/>
                <a:gd name="T6" fmla="*/ 3 w 80"/>
                <a:gd name="T7" fmla="*/ 4 h 121"/>
                <a:gd name="T8" fmla="*/ 0 w 80"/>
                <a:gd name="T9" fmla="*/ 2 h 121"/>
                <a:gd name="T10" fmla="*/ 3 w 80"/>
                <a:gd name="T11" fmla="*/ 1 h 121"/>
                <a:gd name="T12" fmla="*/ 26 w 80"/>
                <a:gd name="T13" fmla="*/ 1 h 121"/>
                <a:gd name="T14" fmla="*/ 66 w 80"/>
                <a:gd name="T15" fmla="*/ 1 h 121"/>
                <a:gd name="T16" fmla="*/ 73 w 80"/>
                <a:gd name="T17" fmla="*/ 0 h 121"/>
                <a:gd name="T18" fmla="*/ 75 w 80"/>
                <a:gd name="T19" fmla="*/ 0 h 121"/>
                <a:gd name="T20" fmla="*/ 76 w 80"/>
                <a:gd name="T21" fmla="*/ 1 h 121"/>
                <a:gd name="T22" fmla="*/ 75 w 80"/>
                <a:gd name="T23" fmla="*/ 11 h 121"/>
                <a:gd name="T24" fmla="*/ 74 w 80"/>
                <a:gd name="T25" fmla="*/ 22 h 121"/>
                <a:gd name="T26" fmla="*/ 72 w 80"/>
                <a:gd name="T27" fmla="*/ 24 h 121"/>
                <a:gd name="T28" fmla="*/ 71 w 80"/>
                <a:gd name="T29" fmla="*/ 21 h 121"/>
                <a:gd name="T30" fmla="*/ 70 w 80"/>
                <a:gd name="T31" fmla="*/ 16 h 121"/>
                <a:gd name="T32" fmla="*/ 59 w 80"/>
                <a:gd name="T33" fmla="*/ 10 h 121"/>
                <a:gd name="T34" fmla="*/ 37 w 80"/>
                <a:gd name="T35" fmla="*/ 9 h 121"/>
                <a:gd name="T36" fmla="*/ 36 w 80"/>
                <a:gd name="T37" fmla="*/ 11 h 121"/>
                <a:gd name="T38" fmla="*/ 36 w 80"/>
                <a:gd name="T39" fmla="*/ 51 h 121"/>
                <a:gd name="T40" fmla="*/ 37 w 80"/>
                <a:gd name="T41" fmla="*/ 53 h 121"/>
                <a:gd name="T42" fmla="*/ 62 w 80"/>
                <a:gd name="T43" fmla="*/ 52 h 121"/>
                <a:gd name="T44" fmla="*/ 70 w 80"/>
                <a:gd name="T45" fmla="*/ 50 h 121"/>
                <a:gd name="T46" fmla="*/ 72 w 80"/>
                <a:gd name="T47" fmla="*/ 48 h 121"/>
                <a:gd name="T48" fmla="*/ 74 w 80"/>
                <a:gd name="T49" fmla="*/ 49 h 121"/>
                <a:gd name="T50" fmla="*/ 72 w 80"/>
                <a:gd name="T51" fmla="*/ 61 h 121"/>
                <a:gd name="T52" fmla="*/ 72 w 80"/>
                <a:gd name="T53" fmla="*/ 71 h 121"/>
                <a:gd name="T54" fmla="*/ 70 w 80"/>
                <a:gd name="T55" fmla="*/ 74 h 121"/>
                <a:gd name="T56" fmla="*/ 69 w 80"/>
                <a:gd name="T57" fmla="*/ 73 h 121"/>
                <a:gd name="T58" fmla="*/ 68 w 80"/>
                <a:gd name="T59" fmla="*/ 67 h 121"/>
                <a:gd name="T60" fmla="*/ 59 w 80"/>
                <a:gd name="T61" fmla="*/ 61 h 121"/>
                <a:gd name="T62" fmla="*/ 37 w 80"/>
                <a:gd name="T63" fmla="*/ 61 h 121"/>
                <a:gd name="T64" fmla="*/ 36 w 80"/>
                <a:gd name="T65" fmla="*/ 62 h 121"/>
                <a:gd name="T66" fmla="*/ 36 w 80"/>
                <a:gd name="T67" fmla="*/ 75 h 121"/>
                <a:gd name="T68" fmla="*/ 36 w 80"/>
                <a:gd name="T69" fmla="*/ 99 h 121"/>
                <a:gd name="T70" fmla="*/ 55 w 80"/>
                <a:gd name="T71" fmla="*/ 113 h 121"/>
                <a:gd name="T72" fmla="*/ 70 w 80"/>
                <a:gd name="T73" fmla="*/ 111 h 121"/>
                <a:gd name="T74" fmla="*/ 77 w 80"/>
                <a:gd name="T75" fmla="*/ 99 h 121"/>
                <a:gd name="T76" fmla="*/ 79 w 80"/>
                <a:gd name="T77" fmla="*/ 97 h 121"/>
                <a:gd name="T78" fmla="*/ 80 w 80"/>
                <a:gd name="T79" fmla="*/ 99 h 121"/>
                <a:gd name="T80" fmla="*/ 78 w 80"/>
                <a:gd name="T81" fmla="*/ 117 h 121"/>
                <a:gd name="T82" fmla="*/ 69 w 80"/>
                <a:gd name="T83" fmla="*/ 121 h 121"/>
                <a:gd name="T84" fmla="*/ 25 w 80"/>
                <a:gd name="T85" fmla="*/ 120 h 121"/>
                <a:gd name="T86" fmla="*/ 5 w 80"/>
                <a:gd name="T87" fmla="*/ 121 h 121"/>
                <a:gd name="T88" fmla="*/ 2 w 80"/>
                <a:gd name="T89" fmla="*/ 119 h 121"/>
                <a:gd name="T90" fmla="*/ 5 w 80"/>
                <a:gd name="T91" fmla="*/ 118 h 121"/>
                <a:gd name="T92" fmla="*/ 11 w 80"/>
                <a:gd name="T93" fmla="*/ 117 h 121"/>
                <a:gd name="T94" fmla="*/ 15 w 80"/>
                <a:gd name="T95" fmla="*/ 108 h 121"/>
                <a:gd name="T96" fmla="*/ 16 w 80"/>
                <a:gd name="T97" fmla="*/ 75 h 121"/>
                <a:gd name="T98" fmla="*/ 16 w 80"/>
                <a:gd name="T99" fmla="*/ 4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" h="121">
                  <a:moveTo>
                    <a:pt x="16" y="47"/>
                  </a:moveTo>
                  <a:cubicBezTo>
                    <a:pt x="16" y="23"/>
                    <a:pt x="16" y="18"/>
                    <a:pt x="16" y="13"/>
                  </a:cubicBezTo>
                  <a:cubicBezTo>
                    <a:pt x="15" y="8"/>
                    <a:pt x="14" y="5"/>
                    <a:pt x="9" y="4"/>
                  </a:cubicBezTo>
                  <a:cubicBezTo>
                    <a:pt x="7" y="4"/>
                    <a:pt x="5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3" y="1"/>
                  </a:cubicBezTo>
                  <a:cubicBezTo>
                    <a:pt x="12" y="1"/>
                    <a:pt x="22" y="1"/>
                    <a:pt x="26" y="1"/>
                  </a:cubicBezTo>
                  <a:cubicBezTo>
                    <a:pt x="31" y="1"/>
                    <a:pt x="63" y="1"/>
                    <a:pt x="66" y="1"/>
                  </a:cubicBezTo>
                  <a:cubicBezTo>
                    <a:pt x="69" y="1"/>
                    <a:pt x="71" y="1"/>
                    <a:pt x="73" y="0"/>
                  </a:cubicBezTo>
                  <a:cubicBezTo>
                    <a:pt x="73" y="0"/>
                    <a:pt x="74" y="0"/>
                    <a:pt x="75" y="0"/>
                  </a:cubicBezTo>
                  <a:cubicBezTo>
                    <a:pt x="76" y="0"/>
                    <a:pt x="76" y="0"/>
                    <a:pt x="76" y="1"/>
                  </a:cubicBezTo>
                  <a:cubicBezTo>
                    <a:pt x="76" y="2"/>
                    <a:pt x="75" y="4"/>
                    <a:pt x="75" y="11"/>
                  </a:cubicBezTo>
                  <a:cubicBezTo>
                    <a:pt x="75" y="13"/>
                    <a:pt x="74" y="20"/>
                    <a:pt x="74" y="22"/>
                  </a:cubicBezTo>
                  <a:cubicBezTo>
                    <a:pt x="74" y="23"/>
                    <a:pt x="74" y="24"/>
                    <a:pt x="72" y="24"/>
                  </a:cubicBezTo>
                  <a:cubicBezTo>
                    <a:pt x="71" y="24"/>
                    <a:pt x="71" y="23"/>
                    <a:pt x="71" y="21"/>
                  </a:cubicBezTo>
                  <a:cubicBezTo>
                    <a:pt x="71" y="20"/>
                    <a:pt x="71" y="18"/>
                    <a:pt x="70" y="16"/>
                  </a:cubicBezTo>
                  <a:cubicBezTo>
                    <a:pt x="69" y="13"/>
                    <a:pt x="67" y="11"/>
                    <a:pt x="59" y="10"/>
                  </a:cubicBezTo>
                  <a:cubicBezTo>
                    <a:pt x="57" y="10"/>
                    <a:pt x="40" y="9"/>
                    <a:pt x="37" y="9"/>
                  </a:cubicBezTo>
                  <a:cubicBezTo>
                    <a:pt x="36" y="9"/>
                    <a:pt x="36" y="10"/>
                    <a:pt x="36" y="1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2"/>
                    <a:pt x="36" y="53"/>
                    <a:pt x="37" y="53"/>
                  </a:cubicBezTo>
                  <a:cubicBezTo>
                    <a:pt x="40" y="53"/>
                    <a:pt x="59" y="53"/>
                    <a:pt x="62" y="52"/>
                  </a:cubicBezTo>
                  <a:cubicBezTo>
                    <a:pt x="66" y="52"/>
                    <a:pt x="68" y="52"/>
                    <a:pt x="70" y="50"/>
                  </a:cubicBezTo>
                  <a:cubicBezTo>
                    <a:pt x="71" y="49"/>
                    <a:pt x="72" y="48"/>
                    <a:pt x="72" y="48"/>
                  </a:cubicBezTo>
                  <a:cubicBezTo>
                    <a:pt x="73" y="48"/>
                    <a:pt x="74" y="48"/>
                    <a:pt x="74" y="49"/>
                  </a:cubicBezTo>
                  <a:cubicBezTo>
                    <a:pt x="74" y="50"/>
                    <a:pt x="73" y="53"/>
                    <a:pt x="72" y="61"/>
                  </a:cubicBezTo>
                  <a:cubicBezTo>
                    <a:pt x="72" y="64"/>
                    <a:pt x="72" y="70"/>
                    <a:pt x="72" y="71"/>
                  </a:cubicBezTo>
                  <a:cubicBezTo>
                    <a:pt x="72" y="73"/>
                    <a:pt x="72" y="74"/>
                    <a:pt x="70" y="74"/>
                  </a:cubicBezTo>
                  <a:cubicBezTo>
                    <a:pt x="69" y="74"/>
                    <a:pt x="69" y="74"/>
                    <a:pt x="69" y="73"/>
                  </a:cubicBezTo>
                  <a:cubicBezTo>
                    <a:pt x="69" y="71"/>
                    <a:pt x="69" y="69"/>
                    <a:pt x="68" y="67"/>
                  </a:cubicBezTo>
                  <a:cubicBezTo>
                    <a:pt x="67" y="64"/>
                    <a:pt x="65" y="62"/>
                    <a:pt x="59" y="61"/>
                  </a:cubicBezTo>
                  <a:cubicBezTo>
                    <a:pt x="56" y="61"/>
                    <a:pt x="41" y="61"/>
                    <a:pt x="37" y="61"/>
                  </a:cubicBezTo>
                  <a:cubicBezTo>
                    <a:pt x="36" y="61"/>
                    <a:pt x="36" y="61"/>
                    <a:pt x="36" y="62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80"/>
                    <a:pt x="36" y="95"/>
                    <a:pt x="36" y="99"/>
                  </a:cubicBezTo>
                  <a:cubicBezTo>
                    <a:pt x="36" y="110"/>
                    <a:pt x="39" y="113"/>
                    <a:pt x="55" y="113"/>
                  </a:cubicBezTo>
                  <a:cubicBezTo>
                    <a:pt x="59" y="113"/>
                    <a:pt x="66" y="113"/>
                    <a:pt x="70" y="111"/>
                  </a:cubicBezTo>
                  <a:cubicBezTo>
                    <a:pt x="74" y="109"/>
                    <a:pt x="76" y="105"/>
                    <a:pt x="77" y="99"/>
                  </a:cubicBezTo>
                  <a:cubicBezTo>
                    <a:pt x="77" y="97"/>
                    <a:pt x="78" y="97"/>
                    <a:pt x="79" y="97"/>
                  </a:cubicBezTo>
                  <a:cubicBezTo>
                    <a:pt x="80" y="97"/>
                    <a:pt x="80" y="98"/>
                    <a:pt x="80" y="99"/>
                  </a:cubicBezTo>
                  <a:cubicBezTo>
                    <a:pt x="80" y="103"/>
                    <a:pt x="79" y="114"/>
                    <a:pt x="78" y="117"/>
                  </a:cubicBezTo>
                  <a:cubicBezTo>
                    <a:pt x="77" y="121"/>
                    <a:pt x="75" y="121"/>
                    <a:pt x="69" y="121"/>
                  </a:cubicBezTo>
                  <a:cubicBezTo>
                    <a:pt x="45" y="121"/>
                    <a:pt x="35" y="120"/>
                    <a:pt x="25" y="120"/>
                  </a:cubicBezTo>
                  <a:cubicBezTo>
                    <a:pt x="22" y="120"/>
                    <a:pt x="12" y="121"/>
                    <a:pt x="5" y="121"/>
                  </a:cubicBezTo>
                  <a:cubicBezTo>
                    <a:pt x="3" y="121"/>
                    <a:pt x="2" y="120"/>
                    <a:pt x="2" y="119"/>
                  </a:cubicBezTo>
                  <a:cubicBezTo>
                    <a:pt x="2" y="118"/>
                    <a:pt x="3" y="118"/>
                    <a:pt x="5" y="118"/>
                  </a:cubicBezTo>
                  <a:cubicBezTo>
                    <a:pt x="7" y="118"/>
                    <a:pt x="9" y="118"/>
                    <a:pt x="11" y="117"/>
                  </a:cubicBezTo>
                  <a:cubicBezTo>
                    <a:pt x="14" y="117"/>
                    <a:pt x="14" y="113"/>
                    <a:pt x="15" y="108"/>
                  </a:cubicBezTo>
                  <a:cubicBezTo>
                    <a:pt x="16" y="102"/>
                    <a:pt x="16" y="89"/>
                    <a:pt x="16" y="75"/>
                  </a:cubicBezTo>
                  <a:lnTo>
                    <a:pt x="16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A5ABCF5F-09DD-4D22-9CCE-FF1F6288DF0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79" y="1619"/>
              <a:ext cx="195" cy="257"/>
            </a:xfrm>
            <a:custGeom>
              <a:avLst/>
              <a:gdLst>
                <a:gd name="T0" fmla="*/ 16 w 91"/>
                <a:gd name="T1" fmla="*/ 46 h 120"/>
                <a:gd name="T2" fmla="*/ 16 w 91"/>
                <a:gd name="T3" fmla="*/ 12 h 120"/>
                <a:gd name="T4" fmla="*/ 9 w 91"/>
                <a:gd name="T5" fmla="*/ 3 h 120"/>
                <a:gd name="T6" fmla="*/ 3 w 91"/>
                <a:gd name="T7" fmla="*/ 3 h 120"/>
                <a:gd name="T8" fmla="*/ 0 w 91"/>
                <a:gd name="T9" fmla="*/ 1 h 120"/>
                <a:gd name="T10" fmla="*/ 3 w 91"/>
                <a:gd name="T11" fmla="*/ 0 h 120"/>
                <a:gd name="T12" fmla="*/ 25 w 91"/>
                <a:gd name="T13" fmla="*/ 0 h 120"/>
                <a:gd name="T14" fmla="*/ 44 w 91"/>
                <a:gd name="T15" fmla="*/ 0 h 120"/>
                <a:gd name="T16" fmla="*/ 78 w 91"/>
                <a:gd name="T17" fmla="*/ 24 h 120"/>
                <a:gd name="T18" fmla="*/ 62 w 91"/>
                <a:gd name="T19" fmla="*/ 51 h 120"/>
                <a:gd name="T20" fmla="*/ 91 w 91"/>
                <a:gd name="T21" fmla="*/ 86 h 120"/>
                <a:gd name="T22" fmla="*/ 48 w 91"/>
                <a:gd name="T23" fmla="*/ 120 h 120"/>
                <a:gd name="T24" fmla="*/ 25 w 91"/>
                <a:gd name="T25" fmla="*/ 119 h 120"/>
                <a:gd name="T26" fmla="*/ 5 w 91"/>
                <a:gd name="T27" fmla="*/ 120 h 120"/>
                <a:gd name="T28" fmla="*/ 2 w 91"/>
                <a:gd name="T29" fmla="*/ 118 h 120"/>
                <a:gd name="T30" fmla="*/ 5 w 91"/>
                <a:gd name="T31" fmla="*/ 117 h 120"/>
                <a:gd name="T32" fmla="*/ 10 w 91"/>
                <a:gd name="T33" fmla="*/ 116 h 120"/>
                <a:gd name="T34" fmla="*/ 15 w 91"/>
                <a:gd name="T35" fmla="*/ 107 h 120"/>
                <a:gd name="T36" fmla="*/ 16 w 91"/>
                <a:gd name="T37" fmla="*/ 74 h 120"/>
                <a:gd name="T38" fmla="*/ 16 w 91"/>
                <a:gd name="T39" fmla="*/ 46 h 120"/>
                <a:gd name="T40" fmla="*/ 35 w 91"/>
                <a:gd name="T41" fmla="*/ 49 h 120"/>
                <a:gd name="T42" fmla="*/ 36 w 91"/>
                <a:gd name="T43" fmla="*/ 50 h 120"/>
                <a:gd name="T44" fmla="*/ 43 w 91"/>
                <a:gd name="T45" fmla="*/ 51 h 120"/>
                <a:gd name="T46" fmla="*/ 55 w 91"/>
                <a:gd name="T47" fmla="*/ 48 h 120"/>
                <a:gd name="T48" fmla="*/ 61 w 91"/>
                <a:gd name="T49" fmla="*/ 31 h 120"/>
                <a:gd name="T50" fmla="*/ 42 w 91"/>
                <a:gd name="T51" fmla="*/ 6 h 120"/>
                <a:gd name="T52" fmla="*/ 36 w 91"/>
                <a:gd name="T53" fmla="*/ 7 h 120"/>
                <a:gd name="T54" fmla="*/ 35 w 91"/>
                <a:gd name="T55" fmla="*/ 9 h 120"/>
                <a:gd name="T56" fmla="*/ 35 w 91"/>
                <a:gd name="T57" fmla="*/ 49 h 120"/>
                <a:gd name="T58" fmla="*/ 56 w 91"/>
                <a:gd name="T59" fmla="*/ 61 h 120"/>
                <a:gd name="T60" fmla="*/ 43 w 91"/>
                <a:gd name="T61" fmla="*/ 57 h 120"/>
                <a:gd name="T62" fmla="*/ 36 w 91"/>
                <a:gd name="T63" fmla="*/ 57 h 120"/>
                <a:gd name="T64" fmla="*/ 35 w 91"/>
                <a:gd name="T65" fmla="*/ 58 h 120"/>
                <a:gd name="T66" fmla="*/ 35 w 91"/>
                <a:gd name="T67" fmla="*/ 96 h 120"/>
                <a:gd name="T68" fmla="*/ 40 w 91"/>
                <a:gd name="T69" fmla="*/ 111 h 120"/>
                <a:gd name="T70" fmla="*/ 52 w 91"/>
                <a:gd name="T71" fmla="*/ 113 h 120"/>
                <a:gd name="T72" fmla="*/ 71 w 91"/>
                <a:gd name="T73" fmla="*/ 93 h 120"/>
                <a:gd name="T74" fmla="*/ 56 w 91"/>
                <a:gd name="T75" fmla="*/ 6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1" h="120">
                  <a:moveTo>
                    <a:pt x="16" y="46"/>
                  </a:moveTo>
                  <a:cubicBezTo>
                    <a:pt x="16" y="22"/>
                    <a:pt x="16" y="17"/>
                    <a:pt x="16" y="12"/>
                  </a:cubicBezTo>
                  <a:cubicBezTo>
                    <a:pt x="15" y="7"/>
                    <a:pt x="14" y="4"/>
                    <a:pt x="9" y="3"/>
                  </a:cubicBezTo>
                  <a:cubicBezTo>
                    <a:pt x="7" y="3"/>
                    <a:pt x="5" y="3"/>
                    <a:pt x="3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3" y="0"/>
                  </a:cubicBezTo>
                  <a:cubicBezTo>
                    <a:pt x="12" y="0"/>
                    <a:pt x="22" y="0"/>
                    <a:pt x="25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73" y="0"/>
                    <a:pt x="78" y="15"/>
                    <a:pt x="78" y="24"/>
                  </a:cubicBezTo>
                  <a:cubicBezTo>
                    <a:pt x="78" y="37"/>
                    <a:pt x="71" y="44"/>
                    <a:pt x="62" y="51"/>
                  </a:cubicBezTo>
                  <a:cubicBezTo>
                    <a:pt x="75" y="56"/>
                    <a:pt x="91" y="67"/>
                    <a:pt x="91" y="86"/>
                  </a:cubicBezTo>
                  <a:cubicBezTo>
                    <a:pt x="91" y="103"/>
                    <a:pt x="78" y="120"/>
                    <a:pt x="48" y="120"/>
                  </a:cubicBezTo>
                  <a:cubicBezTo>
                    <a:pt x="45" y="120"/>
                    <a:pt x="30" y="119"/>
                    <a:pt x="25" y="119"/>
                  </a:cubicBezTo>
                  <a:cubicBezTo>
                    <a:pt x="22" y="119"/>
                    <a:pt x="12" y="120"/>
                    <a:pt x="5" y="120"/>
                  </a:cubicBezTo>
                  <a:cubicBezTo>
                    <a:pt x="3" y="120"/>
                    <a:pt x="2" y="119"/>
                    <a:pt x="2" y="118"/>
                  </a:cubicBezTo>
                  <a:cubicBezTo>
                    <a:pt x="2" y="117"/>
                    <a:pt x="3" y="117"/>
                    <a:pt x="5" y="117"/>
                  </a:cubicBezTo>
                  <a:cubicBezTo>
                    <a:pt x="7" y="117"/>
                    <a:pt x="9" y="117"/>
                    <a:pt x="10" y="116"/>
                  </a:cubicBezTo>
                  <a:cubicBezTo>
                    <a:pt x="14" y="116"/>
                    <a:pt x="14" y="112"/>
                    <a:pt x="15" y="107"/>
                  </a:cubicBezTo>
                  <a:cubicBezTo>
                    <a:pt x="16" y="101"/>
                    <a:pt x="16" y="88"/>
                    <a:pt x="16" y="74"/>
                  </a:cubicBezTo>
                  <a:lnTo>
                    <a:pt x="16" y="46"/>
                  </a:lnTo>
                  <a:close/>
                  <a:moveTo>
                    <a:pt x="35" y="49"/>
                  </a:moveTo>
                  <a:cubicBezTo>
                    <a:pt x="35" y="50"/>
                    <a:pt x="35" y="50"/>
                    <a:pt x="36" y="50"/>
                  </a:cubicBezTo>
                  <a:cubicBezTo>
                    <a:pt x="37" y="51"/>
                    <a:pt x="40" y="51"/>
                    <a:pt x="43" y="51"/>
                  </a:cubicBezTo>
                  <a:cubicBezTo>
                    <a:pt x="49" y="51"/>
                    <a:pt x="52" y="50"/>
                    <a:pt x="55" y="48"/>
                  </a:cubicBezTo>
                  <a:cubicBezTo>
                    <a:pt x="59" y="44"/>
                    <a:pt x="61" y="39"/>
                    <a:pt x="61" y="31"/>
                  </a:cubicBezTo>
                  <a:cubicBezTo>
                    <a:pt x="61" y="20"/>
                    <a:pt x="55" y="6"/>
                    <a:pt x="42" y="6"/>
                  </a:cubicBezTo>
                  <a:cubicBezTo>
                    <a:pt x="39" y="6"/>
                    <a:pt x="38" y="6"/>
                    <a:pt x="36" y="7"/>
                  </a:cubicBezTo>
                  <a:cubicBezTo>
                    <a:pt x="35" y="7"/>
                    <a:pt x="35" y="8"/>
                    <a:pt x="35" y="9"/>
                  </a:cubicBezTo>
                  <a:lnTo>
                    <a:pt x="35" y="49"/>
                  </a:lnTo>
                  <a:close/>
                  <a:moveTo>
                    <a:pt x="56" y="61"/>
                  </a:moveTo>
                  <a:cubicBezTo>
                    <a:pt x="52" y="59"/>
                    <a:pt x="49" y="58"/>
                    <a:pt x="43" y="57"/>
                  </a:cubicBezTo>
                  <a:cubicBezTo>
                    <a:pt x="40" y="57"/>
                    <a:pt x="38" y="57"/>
                    <a:pt x="36" y="57"/>
                  </a:cubicBezTo>
                  <a:cubicBezTo>
                    <a:pt x="35" y="57"/>
                    <a:pt x="35" y="58"/>
                    <a:pt x="35" y="58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35" y="106"/>
                    <a:pt x="35" y="109"/>
                    <a:pt x="40" y="111"/>
                  </a:cubicBezTo>
                  <a:cubicBezTo>
                    <a:pt x="45" y="113"/>
                    <a:pt x="48" y="113"/>
                    <a:pt x="52" y="113"/>
                  </a:cubicBezTo>
                  <a:cubicBezTo>
                    <a:pt x="59" y="113"/>
                    <a:pt x="71" y="109"/>
                    <a:pt x="71" y="93"/>
                  </a:cubicBezTo>
                  <a:cubicBezTo>
                    <a:pt x="71" y="83"/>
                    <a:pt x="68" y="70"/>
                    <a:pt x="56" y="6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90E47A2E-476E-4CF4-8A5D-A169B0B4B0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3" y="1615"/>
              <a:ext cx="142" cy="266"/>
            </a:xfrm>
            <a:custGeom>
              <a:avLst/>
              <a:gdLst>
                <a:gd name="T0" fmla="*/ 3 w 66"/>
                <a:gd name="T1" fmla="*/ 120 h 124"/>
                <a:gd name="T2" fmla="*/ 0 w 66"/>
                <a:gd name="T3" fmla="*/ 114 h 124"/>
                <a:gd name="T4" fmla="*/ 1 w 66"/>
                <a:gd name="T5" fmla="*/ 94 h 124"/>
                <a:gd name="T6" fmla="*/ 3 w 66"/>
                <a:gd name="T7" fmla="*/ 90 h 124"/>
                <a:gd name="T8" fmla="*/ 4 w 66"/>
                <a:gd name="T9" fmla="*/ 92 h 124"/>
                <a:gd name="T10" fmla="*/ 6 w 66"/>
                <a:gd name="T11" fmla="*/ 100 h 124"/>
                <a:gd name="T12" fmla="*/ 28 w 66"/>
                <a:gd name="T13" fmla="*/ 116 h 124"/>
                <a:gd name="T14" fmla="*/ 50 w 66"/>
                <a:gd name="T15" fmla="*/ 98 h 124"/>
                <a:gd name="T16" fmla="*/ 34 w 66"/>
                <a:gd name="T17" fmla="*/ 73 h 124"/>
                <a:gd name="T18" fmla="*/ 27 w 66"/>
                <a:gd name="T19" fmla="*/ 67 h 124"/>
                <a:gd name="T20" fmla="*/ 3 w 66"/>
                <a:gd name="T21" fmla="*/ 30 h 124"/>
                <a:gd name="T22" fmla="*/ 40 w 66"/>
                <a:gd name="T23" fmla="*/ 0 h 124"/>
                <a:gd name="T24" fmla="*/ 61 w 66"/>
                <a:gd name="T25" fmla="*/ 2 h 124"/>
                <a:gd name="T26" fmla="*/ 63 w 66"/>
                <a:gd name="T27" fmla="*/ 4 h 124"/>
                <a:gd name="T28" fmla="*/ 63 w 66"/>
                <a:gd name="T29" fmla="*/ 23 h 124"/>
                <a:gd name="T30" fmla="*/ 61 w 66"/>
                <a:gd name="T31" fmla="*/ 28 h 124"/>
                <a:gd name="T32" fmla="*/ 59 w 66"/>
                <a:gd name="T33" fmla="*/ 25 h 124"/>
                <a:gd name="T34" fmla="*/ 55 w 66"/>
                <a:gd name="T35" fmla="*/ 15 h 124"/>
                <a:gd name="T36" fmla="*/ 38 w 66"/>
                <a:gd name="T37" fmla="*/ 7 h 124"/>
                <a:gd name="T38" fmla="*/ 19 w 66"/>
                <a:gd name="T39" fmla="*/ 23 h 124"/>
                <a:gd name="T40" fmla="*/ 36 w 66"/>
                <a:gd name="T41" fmla="*/ 46 h 124"/>
                <a:gd name="T42" fmla="*/ 40 w 66"/>
                <a:gd name="T43" fmla="*/ 49 h 124"/>
                <a:gd name="T44" fmla="*/ 66 w 66"/>
                <a:gd name="T45" fmla="*/ 90 h 124"/>
                <a:gd name="T46" fmla="*/ 51 w 66"/>
                <a:gd name="T47" fmla="*/ 117 h 124"/>
                <a:gd name="T48" fmla="*/ 26 w 66"/>
                <a:gd name="T49" fmla="*/ 124 h 124"/>
                <a:gd name="T50" fmla="*/ 3 w 66"/>
                <a:gd name="T51" fmla="*/ 12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124">
                  <a:moveTo>
                    <a:pt x="3" y="120"/>
                  </a:moveTo>
                  <a:cubicBezTo>
                    <a:pt x="1" y="119"/>
                    <a:pt x="0" y="118"/>
                    <a:pt x="0" y="114"/>
                  </a:cubicBezTo>
                  <a:cubicBezTo>
                    <a:pt x="0" y="106"/>
                    <a:pt x="1" y="96"/>
                    <a:pt x="1" y="94"/>
                  </a:cubicBezTo>
                  <a:cubicBezTo>
                    <a:pt x="1" y="91"/>
                    <a:pt x="1" y="90"/>
                    <a:pt x="3" y="90"/>
                  </a:cubicBezTo>
                  <a:cubicBezTo>
                    <a:pt x="4" y="90"/>
                    <a:pt x="4" y="91"/>
                    <a:pt x="4" y="92"/>
                  </a:cubicBezTo>
                  <a:cubicBezTo>
                    <a:pt x="4" y="94"/>
                    <a:pt x="5" y="98"/>
                    <a:pt x="6" y="100"/>
                  </a:cubicBezTo>
                  <a:cubicBezTo>
                    <a:pt x="9" y="112"/>
                    <a:pt x="19" y="116"/>
                    <a:pt x="28" y="116"/>
                  </a:cubicBezTo>
                  <a:cubicBezTo>
                    <a:pt x="43" y="116"/>
                    <a:pt x="50" y="107"/>
                    <a:pt x="50" y="98"/>
                  </a:cubicBezTo>
                  <a:cubicBezTo>
                    <a:pt x="50" y="90"/>
                    <a:pt x="47" y="83"/>
                    <a:pt x="34" y="73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9" y="54"/>
                    <a:pt x="3" y="42"/>
                    <a:pt x="3" y="30"/>
                  </a:cubicBezTo>
                  <a:cubicBezTo>
                    <a:pt x="3" y="12"/>
                    <a:pt x="18" y="0"/>
                    <a:pt x="40" y="0"/>
                  </a:cubicBezTo>
                  <a:cubicBezTo>
                    <a:pt x="50" y="0"/>
                    <a:pt x="57" y="1"/>
                    <a:pt x="61" y="2"/>
                  </a:cubicBezTo>
                  <a:cubicBezTo>
                    <a:pt x="62" y="3"/>
                    <a:pt x="63" y="3"/>
                    <a:pt x="63" y="4"/>
                  </a:cubicBezTo>
                  <a:cubicBezTo>
                    <a:pt x="63" y="6"/>
                    <a:pt x="63" y="11"/>
                    <a:pt x="63" y="23"/>
                  </a:cubicBezTo>
                  <a:cubicBezTo>
                    <a:pt x="63" y="27"/>
                    <a:pt x="62" y="28"/>
                    <a:pt x="61" y="28"/>
                  </a:cubicBezTo>
                  <a:cubicBezTo>
                    <a:pt x="60" y="28"/>
                    <a:pt x="59" y="27"/>
                    <a:pt x="59" y="25"/>
                  </a:cubicBezTo>
                  <a:cubicBezTo>
                    <a:pt x="59" y="24"/>
                    <a:pt x="59" y="19"/>
                    <a:pt x="55" y="15"/>
                  </a:cubicBezTo>
                  <a:cubicBezTo>
                    <a:pt x="53" y="12"/>
                    <a:pt x="48" y="7"/>
                    <a:pt x="38" y="7"/>
                  </a:cubicBezTo>
                  <a:cubicBezTo>
                    <a:pt x="26" y="7"/>
                    <a:pt x="19" y="14"/>
                    <a:pt x="19" y="23"/>
                  </a:cubicBezTo>
                  <a:cubicBezTo>
                    <a:pt x="19" y="31"/>
                    <a:pt x="23" y="36"/>
                    <a:pt x="36" y="46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59" y="64"/>
                    <a:pt x="66" y="75"/>
                    <a:pt x="66" y="90"/>
                  </a:cubicBezTo>
                  <a:cubicBezTo>
                    <a:pt x="66" y="99"/>
                    <a:pt x="63" y="110"/>
                    <a:pt x="51" y="117"/>
                  </a:cubicBezTo>
                  <a:cubicBezTo>
                    <a:pt x="43" y="122"/>
                    <a:pt x="35" y="124"/>
                    <a:pt x="26" y="124"/>
                  </a:cubicBezTo>
                  <a:cubicBezTo>
                    <a:pt x="17" y="124"/>
                    <a:pt x="10" y="123"/>
                    <a:pt x="3" y="1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E089F10-E762-4F32-858A-57077EC16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67" y="1617"/>
              <a:ext cx="172" cy="259"/>
            </a:xfrm>
            <a:custGeom>
              <a:avLst/>
              <a:gdLst>
                <a:gd name="T0" fmla="*/ 16 w 80"/>
                <a:gd name="T1" fmla="*/ 47 h 121"/>
                <a:gd name="T2" fmla="*/ 16 w 80"/>
                <a:gd name="T3" fmla="*/ 13 h 121"/>
                <a:gd name="T4" fmla="*/ 9 w 80"/>
                <a:gd name="T5" fmla="*/ 4 h 121"/>
                <a:gd name="T6" fmla="*/ 3 w 80"/>
                <a:gd name="T7" fmla="*/ 4 h 121"/>
                <a:gd name="T8" fmla="*/ 0 w 80"/>
                <a:gd name="T9" fmla="*/ 2 h 121"/>
                <a:gd name="T10" fmla="*/ 3 w 80"/>
                <a:gd name="T11" fmla="*/ 1 h 121"/>
                <a:gd name="T12" fmla="*/ 26 w 80"/>
                <a:gd name="T13" fmla="*/ 1 h 121"/>
                <a:gd name="T14" fmla="*/ 66 w 80"/>
                <a:gd name="T15" fmla="*/ 1 h 121"/>
                <a:gd name="T16" fmla="*/ 73 w 80"/>
                <a:gd name="T17" fmla="*/ 0 h 121"/>
                <a:gd name="T18" fmla="*/ 75 w 80"/>
                <a:gd name="T19" fmla="*/ 0 h 121"/>
                <a:gd name="T20" fmla="*/ 76 w 80"/>
                <a:gd name="T21" fmla="*/ 1 h 121"/>
                <a:gd name="T22" fmla="*/ 75 w 80"/>
                <a:gd name="T23" fmla="*/ 11 h 121"/>
                <a:gd name="T24" fmla="*/ 74 w 80"/>
                <a:gd name="T25" fmla="*/ 22 h 121"/>
                <a:gd name="T26" fmla="*/ 72 w 80"/>
                <a:gd name="T27" fmla="*/ 24 h 121"/>
                <a:gd name="T28" fmla="*/ 71 w 80"/>
                <a:gd name="T29" fmla="*/ 21 h 121"/>
                <a:gd name="T30" fmla="*/ 70 w 80"/>
                <a:gd name="T31" fmla="*/ 16 h 121"/>
                <a:gd name="T32" fmla="*/ 59 w 80"/>
                <a:gd name="T33" fmla="*/ 10 h 121"/>
                <a:gd name="T34" fmla="*/ 37 w 80"/>
                <a:gd name="T35" fmla="*/ 9 h 121"/>
                <a:gd name="T36" fmla="*/ 36 w 80"/>
                <a:gd name="T37" fmla="*/ 11 h 121"/>
                <a:gd name="T38" fmla="*/ 36 w 80"/>
                <a:gd name="T39" fmla="*/ 51 h 121"/>
                <a:gd name="T40" fmla="*/ 37 w 80"/>
                <a:gd name="T41" fmla="*/ 53 h 121"/>
                <a:gd name="T42" fmla="*/ 62 w 80"/>
                <a:gd name="T43" fmla="*/ 52 h 121"/>
                <a:gd name="T44" fmla="*/ 70 w 80"/>
                <a:gd name="T45" fmla="*/ 50 h 121"/>
                <a:gd name="T46" fmla="*/ 72 w 80"/>
                <a:gd name="T47" fmla="*/ 48 h 121"/>
                <a:gd name="T48" fmla="*/ 74 w 80"/>
                <a:gd name="T49" fmla="*/ 49 h 121"/>
                <a:gd name="T50" fmla="*/ 72 w 80"/>
                <a:gd name="T51" fmla="*/ 61 h 121"/>
                <a:gd name="T52" fmla="*/ 72 w 80"/>
                <a:gd name="T53" fmla="*/ 71 h 121"/>
                <a:gd name="T54" fmla="*/ 70 w 80"/>
                <a:gd name="T55" fmla="*/ 74 h 121"/>
                <a:gd name="T56" fmla="*/ 69 w 80"/>
                <a:gd name="T57" fmla="*/ 73 h 121"/>
                <a:gd name="T58" fmla="*/ 68 w 80"/>
                <a:gd name="T59" fmla="*/ 67 h 121"/>
                <a:gd name="T60" fmla="*/ 59 w 80"/>
                <a:gd name="T61" fmla="*/ 61 h 121"/>
                <a:gd name="T62" fmla="*/ 37 w 80"/>
                <a:gd name="T63" fmla="*/ 61 h 121"/>
                <a:gd name="T64" fmla="*/ 36 w 80"/>
                <a:gd name="T65" fmla="*/ 62 h 121"/>
                <a:gd name="T66" fmla="*/ 36 w 80"/>
                <a:gd name="T67" fmla="*/ 75 h 121"/>
                <a:gd name="T68" fmla="*/ 36 w 80"/>
                <a:gd name="T69" fmla="*/ 99 h 121"/>
                <a:gd name="T70" fmla="*/ 55 w 80"/>
                <a:gd name="T71" fmla="*/ 113 h 121"/>
                <a:gd name="T72" fmla="*/ 70 w 80"/>
                <a:gd name="T73" fmla="*/ 111 h 121"/>
                <a:gd name="T74" fmla="*/ 77 w 80"/>
                <a:gd name="T75" fmla="*/ 99 h 121"/>
                <a:gd name="T76" fmla="*/ 79 w 80"/>
                <a:gd name="T77" fmla="*/ 97 h 121"/>
                <a:gd name="T78" fmla="*/ 80 w 80"/>
                <a:gd name="T79" fmla="*/ 99 h 121"/>
                <a:gd name="T80" fmla="*/ 78 w 80"/>
                <a:gd name="T81" fmla="*/ 117 h 121"/>
                <a:gd name="T82" fmla="*/ 69 w 80"/>
                <a:gd name="T83" fmla="*/ 121 h 121"/>
                <a:gd name="T84" fmla="*/ 25 w 80"/>
                <a:gd name="T85" fmla="*/ 120 h 121"/>
                <a:gd name="T86" fmla="*/ 5 w 80"/>
                <a:gd name="T87" fmla="*/ 121 h 121"/>
                <a:gd name="T88" fmla="*/ 2 w 80"/>
                <a:gd name="T89" fmla="*/ 119 h 121"/>
                <a:gd name="T90" fmla="*/ 5 w 80"/>
                <a:gd name="T91" fmla="*/ 118 h 121"/>
                <a:gd name="T92" fmla="*/ 10 w 80"/>
                <a:gd name="T93" fmla="*/ 117 h 121"/>
                <a:gd name="T94" fmla="*/ 15 w 80"/>
                <a:gd name="T95" fmla="*/ 108 h 121"/>
                <a:gd name="T96" fmla="*/ 16 w 80"/>
                <a:gd name="T97" fmla="*/ 75 h 121"/>
                <a:gd name="T98" fmla="*/ 16 w 80"/>
                <a:gd name="T99" fmla="*/ 4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" h="121">
                  <a:moveTo>
                    <a:pt x="16" y="47"/>
                  </a:moveTo>
                  <a:cubicBezTo>
                    <a:pt x="16" y="23"/>
                    <a:pt x="16" y="18"/>
                    <a:pt x="16" y="13"/>
                  </a:cubicBezTo>
                  <a:cubicBezTo>
                    <a:pt x="15" y="8"/>
                    <a:pt x="14" y="5"/>
                    <a:pt x="9" y="4"/>
                  </a:cubicBezTo>
                  <a:cubicBezTo>
                    <a:pt x="7" y="4"/>
                    <a:pt x="5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3" y="1"/>
                  </a:cubicBezTo>
                  <a:cubicBezTo>
                    <a:pt x="12" y="1"/>
                    <a:pt x="22" y="1"/>
                    <a:pt x="26" y="1"/>
                  </a:cubicBezTo>
                  <a:cubicBezTo>
                    <a:pt x="31" y="1"/>
                    <a:pt x="63" y="1"/>
                    <a:pt x="66" y="1"/>
                  </a:cubicBezTo>
                  <a:cubicBezTo>
                    <a:pt x="69" y="1"/>
                    <a:pt x="71" y="1"/>
                    <a:pt x="73" y="0"/>
                  </a:cubicBezTo>
                  <a:cubicBezTo>
                    <a:pt x="73" y="0"/>
                    <a:pt x="74" y="0"/>
                    <a:pt x="75" y="0"/>
                  </a:cubicBezTo>
                  <a:cubicBezTo>
                    <a:pt x="76" y="0"/>
                    <a:pt x="76" y="0"/>
                    <a:pt x="76" y="1"/>
                  </a:cubicBezTo>
                  <a:cubicBezTo>
                    <a:pt x="76" y="2"/>
                    <a:pt x="75" y="4"/>
                    <a:pt x="75" y="11"/>
                  </a:cubicBezTo>
                  <a:cubicBezTo>
                    <a:pt x="75" y="13"/>
                    <a:pt x="74" y="20"/>
                    <a:pt x="74" y="22"/>
                  </a:cubicBezTo>
                  <a:cubicBezTo>
                    <a:pt x="74" y="23"/>
                    <a:pt x="74" y="24"/>
                    <a:pt x="72" y="24"/>
                  </a:cubicBezTo>
                  <a:cubicBezTo>
                    <a:pt x="71" y="24"/>
                    <a:pt x="71" y="23"/>
                    <a:pt x="71" y="21"/>
                  </a:cubicBezTo>
                  <a:cubicBezTo>
                    <a:pt x="71" y="20"/>
                    <a:pt x="71" y="18"/>
                    <a:pt x="70" y="16"/>
                  </a:cubicBezTo>
                  <a:cubicBezTo>
                    <a:pt x="69" y="13"/>
                    <a:pt x="67" y="11"/>
                    <a:pt x="59" y="10"/>
                  </a:cubicBezTo>
                  <a:cubicBezTo>
                    <a:pt x="57" y="10"/>
                    <a:pt x="40" y="9"/>
                    <a:pt x="37" y="9"/>
                  </a:cubicBezTo>
                  <a:cubicBezTo>
                    <a:pt x="36" y="9"/>
                    <a:pt x="36" y="10"/>
                    <a:pt x="36" y="1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2"/>
                    <a:pt x="36" y="53"/>
                    <a:pt x="37" y="53"/>
                  </a:cubicBezTo>
                  <a:cubicBezTo>
                    <a:pt x="40" y="53"/>
                    <a:pt x="59" y="53"/>
                    <a:pt x="62" y="52"/>
                  </a:cubicBezTo>
                  <a:cubicBezTo>
                    <a:pt x="66" y="52"/>
                    <a:pt x="68" y="52"/>
                    <a:pt x="70" y="50"/>
                  </a:cubicBezTo>
                  <a:cubicBezTo>
                    <a:pt x="71" y="49"/>
                    <a:pt x="72" y="48"/>
                    <a:pt x="72" y="48"/>
                  </a:cubicBezTo>
                  <a:cubicBezTo>
                    <a:pt x="73" y="48"/>
                    <a:pt x="74" y="48"/>
                    <a:pt x="74" y="49"/>
                  </a:cubicBezTo>
                  <a:cubicBezTo>
                    <a:pt x="74" y="50"/>
                    <a:pt x="73" y="53"/>
                    <a:pt x="72" y="61"/>
                  </a:cubicBezTo>
                  <a:cubicBezTo>
                    <a:pt x="72" y="64"/>
                    <a:pt x="72" y="70"/>
                    <a:pt x="72" y="71"/>
                  </a:cubicBezTo>
                  <a:cubicBezTo>
                    <a:pt x="72" y="73"/>
                    <a:pt x="72" y="74"/>
                    <a:pt x="70" y="74"/>
                  </a:cubicBezTo>
                  <a:cubicBezTo>
                    <a:pt x="69" y="74"/>
                    <a:pt x="69" y="74"/>
                    <a:pt x="69" y="73"/>
                  </a:cubicBezTo>
                  <a:cubicBezTo>
                    <a:pt x="69" y="71"/>
                    <a:pt x="69" y="69"/>
                    <a:pt x="68" y="67"/>
                  </a:cubicBezTo>
                  <a:cubicBezTo>
                    <a:pt x="67" y="64"/>
                    <a:pt x="65" y="62"/>
                    <a:pt x="59" y="61"/>
                  </a:cubicBezTo>
                  <a:cubicBezTo>
                    <a:pt x="56" y="61"/>
                    <a:pt x="41" y="61"/>
                    <a:pt x="37" y="61"/>
                  </a:cubicBezTo>
                  <a:cubicBezTo>
                    <a:pt x="36" y="61"/>
                    <a:pt x="36" y="61"/>
                    <a:pt x="36" y="62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80"/>
                    <a:pt x="36" y="95"/>
                    <a:pt x="36" y="99"/>
                  </a:cubicBezTo>
                  <a:cubicBezTo>
                    <a:pt x="36" y="110"/>
                    <a:pt x="39" y="113"/>
                    <a:pt x="55" y="113"/>
                  </a:cubicBezTo>
                  <a:cubicBezTo>
                    <a:pt x="59" y="113"/>
                    <a:pt x="66" y="113"/>
                    <a:pt x="70" y="111"/>
                  </a:cubicBezTo>
                  <a:cubicBezTo>
                    <a:pt x="74" y="109"/>
                    <a:pt x="76" y="105"/>
                    <a:pt x="77" y="99"/>
                  </a:cubicBezTo>
                  <a:cubicBezTo>
                    <a:pt x="77" y="97"/>
                    <a:pt x="78" y="97"/>
                    <a:pt x="79" y="97"/>
                  </a:cubicBezTo>
                  <a:cubicBezTo>
                    <a:pt x="80" y="97"/>
                    <a:pt x="80" y="98"/>
                    <a:pt x="80" y="99"/>
                  </a:cubicBezTo>
                  <a:cubicBezTo>
                    <a:pt x="80" y="103"/>
                    <a:pt x="79" y="114"/>
                    <a:pt x="78" y="117"/>
                  </a:cubicBezTo>
                  <a:cubicBezTo>
                    <a:pt x="77" y="121"/>
                    <a:pt x="75" y="121"/>
                    <a:pt x="69" y="121"/>
                  </a:cubicBezTo>
                  <a:cubicBezTo>
                    <a:pt x="45" y="121"/>
                    <a:pt x="35" y="120"/>
                    <a:pt x="25" y="120"/>
                  </a:cubicBezTo>
                  <a:cubicBezTo>
                    <a:pt x="22" y="120"/>
                    <a:pt x="12" y="121"/>
                    <a:pt x="5" y="121"/>
                  </a:cubicBezTo>
                  <a:cubicBezTo>
                    <a:pt x="3" y="121"/>
                    <a:pt x="2" y="120"/>
                    <a:pt x="2" y="119"/>
                  </a:cubicBezTo>
                  <a:cubicBezTo>
                    <a:pt x="2" y="118"/>
                    <a:pt x="3" y="118"/>
                    <a:pt x="5" y="118"/>
                  </a:cubicBezTo>
                  <a:cubicBezTo>
                    <a:pt x="7" y="118"/>
                    <a:pt x="9" y="118"/>
                    <a:pt x="10" y="117"/>
                  </a:cubicBezTo>
                  <a:cubicBezTo>
                    <a:pt x="14" y="117"/>
                    <a:pt x="14" y="113"/>
                    <a:pt x="15" y="108"/>
                  </a:cubicBezTo>
                  <a:cubicBezTo>
                    <a:pt x="16" y="102"/>
                    <a:pt x="16" y="89"/>
                    <a:pt x="16" y="75"/>
                  </a:cubicBezTo>
                  <a:lnTo>
                    <a:pt x="16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D23354B0-EC76-48C0-A7D7-2BB7D5999B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01" y="1612"/>
              <a:ext cx="286" cy="269"/>
            </a:xfrm>
            <a:custGeom>
              <a:avLst/>
              <a:gdLst>
                <a:gd name="T0" fmla="*/ 28 w 134"/>
                <a:gd name="T1" fmla="*/ 101 h 125"/>
                <a:gd name="T2" fmla="*/ 33 w 134"/>
                <a:gd name="T3" fmla="*/ 119 h 125"/>
                <a:gd name="T4" fmla="*/ 42 w 134"/>
                <a:gd name="T5" fmla="*/ 120 h 125"/>
                <a:gd name="T6" fmla="*/ 44 w 134"/>
                <a:gd name="T7" fmla="*/ 121 h 125"/>
                <a:gd name="T8" fmla="*/ 41 w 134"/>
                <a:gd name="T9" fmla="*/ 123 h 125"/>
                <a:gd name="T10" fmla="*/ 21 w 134"/>
                <a:gd name="T11" fmla="*/ 122 h 125"/>
                <a:gd name="T12" fmla="*/ 4 w 134"/>
                <a:gd name="T13" fmla="*/ 123 h 125"/>
                <a:gd name="T14" fmla="*/ 0 w 134"/>
                <a:gd name="T15" fmla="*/ 121 h 125"/>
                <a:gd name="T16" fmla="*/ 3 w 134"/>
                <a:gd name="T17" fmla="*/ 120 h 125"/>
                <a:gd name="T18" fmla="*/ 10 w 134"/>
                <a:gd name="T19" fmla="*/ 119 h 125"/>
                <a:gd name="T20" fmla="*/ 15 w 134"/>
                <a:gd name="T21" fmla="*/ 99 h 125"/>
                <a:gd name="T22" fmla="*/ 16 w 134"/>
                <a:gd name="T23" fmla="*/ 6 h 125"/>
                <a:gd name="T24" fmla="*/ 18 w 134"/>
                <a:gd name="T25" fmla="*/ 0 h 125"/>
                <a:gd name="T26" fmla="*/ 24 w 134"/>
                <a:gd name="T27" fmla="*/ 5 h 125"/>
                <a:gd name="T28" fmla="*/ 73 w 134"/>
                <a:gd name="T29" fmla="*/ 56 h 125"/>
                <a:gd name="T30" fmla="*/ 108 w 134"/>
                <a:gd name="T31" fmla="*/ 92 h 125"/>
                <a:gd name="T32" fmla="*/ 109 w 134"/>
                <a:gd name="T33" fmla="*/ 92 h 125"/>
                <a:gd name="T34" fmla="*/ 107 w 134"/>
                <a:gd name="T35" fmla="*/ 21 h 125"/>
                <a:gd name="T36" fmla="*/ 102 w 134"/>
                <a:gd name="T37" fmla="*/ 7 h 125"/>
                <a:gd name="T38" fmla="*/ 94 w 134"/>
                <a:gd name="T39" fmla="*/ 6 h 125"/>
                <a:gd name="T40" fmla="*/ 91 w 134"/>
                <a:gd name="T41" fmla="*/ 4 h 125"/>
                <a:gd name="T42" fmla="*/ 95 w 134"/>
                <a:gd name="T43" fmla="*/ 3 h 125"/>
                <a:gd name="T44" fmla="*/ 114 w 134"/>
                <a:gd name="T45" fmla="*/ 3 h 125"/>
                <a:gd name="T46" fmla="*/ 130 w 134"/>
                <a:gd name="T47" fmla="*/ 3 h 125"/>
                <a:gd name="T48" fmla="*/ 134 w 134"/>
                <a:gd name="T49" fmla="*/ 4 h 125"/>
                <a:gd name="T50" fmla="*/ 131 w 134"/>
                <a:gd name="T51" fmla="*/ 6 h 125"/>
                <a:gd name="T52" fmla="*/ 126 w 134"/>
                <a:gd name="T53" fmla="*/ 6 h 125"/>
                <a:gd name="T54" fmla="*/ 120 w 134"/>
                <a:gd name="T55" fmla="*/ 20 h 125"/>
                <a:gd name="T56" fmla="*/ 118 w 134"/>
                <a:gd name="T57" fmla="*/ 120 h 125"/>
                <a:gd name="T58" fmla="*/ 116 w 134"/>
                <a:gd name="T59" fmla="*/ 125 h 125"/>
                <a:gd name="T60" fmla="*/ 111 w 134"/>
                <a:gd name="T61" fmla="*/ 121 h 125"/>
                <a:gd name="T62" fmla="*/ 64 w 134"/>
                <a:gd name="T63" fmla="*/ 75 h 125"/>
                <a:gd name="T64" fmla="*/ 26 w 134"/>
                <a:gd name="T65" fmla="*/ 35 h 125"/>
                <a:gd name="T66" fmla="*/ 26 w 134"/>
                <a:gd name="T67" fmla="*/ 35 h 125"/>
                <a:gd name="T68" fmla="*/ 28 w 134"/>
                <a:gd name="T69" fmla="*/ 10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4" h="125">
                  <a:moveTo>
                    <a:pt x="28" y="101"/>
                  </a:moveTo>
                  <a:cubicBezTo>
                    <a:pt x="28" y="114"/>
                    <a:pt x="30" y="118"/>
                    <a:pt x="33" y="119"/>
                  </a:cubicBezTo>
                  <a:cubicBezTo>
                    <a:pt x="36" y="120"/>
                    <a:pt x="39" y="120"/>
                    <a:pt x="42" y="120"/>
                  </a:cubicBezTo>
                  <a:cubicBezTo>
                    <a:pt x="43" y="120"/>
                    <a:pt x="44" y="120"/>
                    <a:pt x="44" y="121"/>
                  </a:cubicBezTo>
                  <a:cubicBezTo>
                    <a:pt x="44" y="122"/>
                    <a:pt x="43" y="123"/>
                    <a:pt x="41" y="123"/>
                  </a:cubicBezTo>
                  <a:cubicBezTo>
                    <a:pt x="30" y="123"/>
                    <a:pt x="24" y="122"/>
                    <a:pt x="21" y="122"/>
                  </a:cubicBezTo>
                  <a:cubicBezTo>
                    <a:pt x="20" y="122"/>
                    <a:pt x="12" y="123"/>
                    <a:pt x="4" y="123"/>
                  </a:cubicBezTo>
                  <a:cubicBezTo>
                    <a:pt x="2" y="123"/>
                    <a:pt x="0" y="123"/>
                    <a:pt x="0" y="121"/>
                  </a:cubicBezTo>
                  <a:cubicBezTo>
                    <a:pt x="0" y="120"/>
                    <a:pt x="1" y="120"/>
                    <a:pt x="3" y="120"/>
                  </a:cubicBezTo>
                  <a:cubicBezTo>
                    <a:pt x="5" y="120"/>
                    <a:pt x="8" y="120"/>
                    <a:pt x="10" y="119"/>
                  </a:cubicBezTo>
                  <a:cubicBezTo>
                    <a:pt x="14" y="118"/>
                    <a:pt x="15" y="113"/>
                    <a:pt x="15" y="9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2"/>
                    <a:pt x="17" y="0"/>
                    <a:pt x="18" y="0"/>
                  </a:cubicBezTo>
                  <a:cubicBezTo>
                    <a:pt x="20" y="0"/>
                    <a:pt x="22" y="2"/>
                    <a:pt x="24" y="5"/>
                  </a:cubicBezTo>
                  <a:cubicBezTo>
                    <a:pt x="26" y="7"/>
                    <a:pt x="50" y="33"/>
                    <a:pt x="73" y="56"/>
                  </a:cubicBezTo>
                  <a:cubicBezTo>
                    <a:pt x="84" y="67"/>
                    <a:pt x="106" y="90"/>
                    <a:pt x="108" y="92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11"/>
                    <a:pt x="106" y="8"/>
                    <a:pt x="102" y="7"/>
                  </a:cubicBezTo>
                  <a:cubicBezTo>
                    <a:pt x="100" y="6"/>
                    <a:pt x="96" y="6"/>
                    <a:pt x="94" y="6"/>
                  </a:cubicBezTo>
                  <a:cubicBezTo>
                    <a:pt x="92" y="6"/>
                    <a:pt x="91" y="5"/>
                    <a:pt x="91" y="4"/>
                  </a:cubicBezTo>
                  <a:cubicBezTo>
                    <a:pt x="91" y="3"/>
                    <a:pt x="93" y="3"/>
                    <a:pt x="95" y="3"/>
                  </a:cubicBezTo>
                  <a:cubicBezTo>
                    <a:pt x="103" y="3"/>
                    <a:pt x="111" y="3"/>
                    <a:pt x="114" y="3"/>
                  </a:cubicBezTo>
                  <a:cubicBezTo>
                    <a:pt x="116" y="3"/>
                    <a:pt x="122" y="3"/>
                    <a:pt x="130" y="3"/>
                  </a:cubicBezTo>
                  <a:cubicBezTo>
                    <a:pt x="132" y="3"/>
                    <a:pt x="134" y="3"/>
                    <a:pt x="134" y="4"/>
                  </a:cubicBezTo>
                  <a:cubicBezTo>
                    <a:pt x="134" y="5"/>
                    <a:pt x="133" y="6"/>
                    <a:pt x="131" y="6"/>
                  </a:cubicBezTo>
                  <a:cubicBezTo>
                    <a:pt x="129" y="6"/>
                    <a:pt x="128" y="6"/>
                    <a:pt x="126" y="6"/>
                  </a:cubicBezTo>
                  <a:cubicBezTo>
                    <a:pt x="122" y="7"/>
                    <a:pt x="120" y="11"/>
                    <a:pt x="120" y="20"/>
                  </a:cubicBezTo>
                  <a:cubicBezTo>
                    <a:pt x="118" y="120"/>
                    <a:pt x="118" y="120"/>
                    <a:pt x="118" y="120"/>
                  </a:cubicBezTo>
                  <a:cubicBezTo>
                    <a:pt x="118" y="123"/>
                    <a:pt x="118" y="125"/>
                    <a:pt x="116" y="125"/>
                  </a:cubicBezTo>
                  <a:cubicBezTo>
                    <a:pt x="115" y="125"/>
                    <a:pt x="113" y="123"/>
                    <a:pt x="111" y="121"/>
                  </a:cubicBezTo>
                  <a:cubicBezTo>
                    <a:pt x="101" y="112"/>
                    <a:pt x="81" y="91"/>
                    <a:pt x="64" y="75"/>
                  </a:cubicBezTo>
                  <a:cubicBezTo>
                    <a:pt x="47" y="57"/>
                    <a:pt x="29" y="38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lnTo>
                    <a:pt x="28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FFC1923-63C0-4391-A496-8BD0E500E3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27" y="1617"/>
              <a:ext cx="171" cy="259"/>
            </a:xfrm>
            <a:custGeom>
              <a:avLst/>
              <a:gdLst>
                <a:gd name="T0" fmla="*/ 16 w 80"/>
                <a:gd name="T1" fmla="*/ 47 h 121"/>
                <a:gd name="T2" fmla="*/ 16 w 80"/>
                <a:gd name="T3" fmla="*/ 13 h 121"/>
                <a:gd name="T4" fmla="*/ 9 w 80"/>
                <a:gd name="T5" fmla="*/ 4 h 121"/>
                <a:gd name="T6" fmla="*/ 3 w 80"/>
                <a:gd name="T7" fmla="*/ 4 h 121"/>
                <a:gd name="T8" fmla="*/ 0 w 80"/>
                <a:gd name="T9" fmla="*/ 2 h 121"/>
                <a:gd name="T10" fmla="*/ 4 w 80"/>
                <a:gd name="T11" fmla="*/ 1 h 121"/>
                <a:gd name="T12" fmla="*/ 27 w 80"/>
                <a:gd name="T13" fmla="*/ 1 h 121"/>
                <a:gd name="T14" fmla="*/ 66 w 80"/>
                <a:gd name="T15" fmla="*/ 1 h 121"/>
                <a:gd name="T16" fmla="*/ 73 w 80"/>
                <a:gd name="T17" fmla="*/ 0 h 121"/>
                <a:gd name="T18" fmla="*/ 76 w 80"/>
                <a:gd name="T19" fmla="*/ 0 h 121"/>
                <a:gd name="T20" fmla="*/ 77 w 80"/>
                <a:gd name="T21" fmla="*/ 1 h 121"/>
                <a:gd name="T22" fmla="*/ 75 w 80"/>
                <a:gd name="T23" fmla="*/ 11 h 121"/>
                <a:gd name="T24" fmla="*/ 75 w 80"/>
                <a:gd name="T25" fmla="*/ 22 h 121"/>
                <a:gd name="T26" fmla="*/ 73 w 80"/>
                <a:gd name="T27" fmla="*/ 24 h 121"/>
                <a:gd name="T28" fmla="*/ 72 w 80"/>
                <a:gd name="T29" fmla="*/ 21 h 121"/>
                <a:gd name="T30" fmla="*/ 71 w 80"/>
                <a:gd name="T31" fmla="*/ 16 h 121"/>
                <a:gd name="T32" fmla="*/ 60 w 80"/>
                <a:gd name="T33" fmla="*/ 10 h 121"/>
                <a:gd name="T34" fmla="*/ 37 w 80"/>
                <a:gd name="T35" fmla="*/ 9 h 121"/>
                <a:gd name="T36" fmla="*/ 36 w 80"/>
                <a:gd name="T37" fmla="*/ 11 h 121"/>
                <a:gd name="T38" fmla="*/ 36 w 80"/>
                <a:gd name="T39" fmla="*/ 51 h 121"/>
                <a:gd name="T40" fmla="*/ 37 w 80"/>
                <a:gd name="T41" fmla="*/ 53 h 121"/>
                <a:gd name="T42" fmla="*/ 63 w 80"/>
                <a:gd name="T43" fmla="*/ 52 h 121"/>
                <a:gd name="T44" fmla="*/ 70 w 80"/>
                <a:gd name="T45" fmla="*/ 50 h 121"/>
                <a:gd name="T46" fmla="*/ 73 w 80"/>
                <a:gd name="T47" fmla="*/ 48 h 121"/>
                <a:gd name="T48" fmla="*/ 74 w 80"/>
                <a:gd name="T49" fmla="*/ 49 h 121"/>
                <a:gd name="T50" fmla="*/ 73 w 80"/>
                <a:gd name="T51" fmla="*/ 61 h 121"/>
                <a:gd name="T52" fmla="*/ 72 w 80"/>
                <a:gd name="T53" fmla="*/ 71 h 121"/>
                <a:gd name="T54" fmla="*/ 71 w 80"/>
                <a:gd name="T55" fmla="*/ 74 h 121"/>
                <a:gd name="T56" fmla="*/ 69 w 80"/>
                <a:gd name="T57" fmla="*/ 73 h 121"/>
                <a:gd name="T58" fmla="*/ 69 w 80"/>
                <a:gd name="T59" fmla="*/ 67 h 121"/>
                <a:gd name="T60" fmla="*/ 60 w 80"/>
                <a:gd name="T61" fmla="*/ 61 h 121"/>
                <a:gd name="T62" fmla="*/ 37 w 80"/>
                <a:gd name="T63" fmla="*/ 61 h 121"/>
                <a:gd name="T64" fmla="*/ 36 w 80"/>
                <a:gd name="T65" fmla="*/ 62 h 121"/>
                <a:gd name="T66" fmla="*/ 36 w 80"/>
                <a:gd name="T67" fmla="*/ 75 h 121"/>
                <a:gd name="T68" fmla="*/ 36 w 80"/>
                <a:gd name="T69" fmla="*/ 99 h 121"/>
                <a:gd name="T70" fmla="*/ 55 w 80"/>
                <a:gd name="T71" fmla="*/ 113 h 121"/>
                <a:gd name="T72" fmla="*/ 70 w 80"/>
                <a:gd name="T73" fmla="*/ 111 h 121"/>
                <a:gd name="T74" fmla="*/ 77 w 80"/>
                <a:gd name="T75" fmla="*/ 99 h 121"/>
                <a:gd name="T76" fmla="*/ 79 w 80"/>
                <a:gd name="T77" fmla="*/ 97 h 121"/>
                <a:gd name="T78" fmla="*/ 80 w 80"/>
                <a:gd name="T79" fmla="*/ 100 h 121"/>
                <a:gd name="T80" fmla="*/ 78 w 80"/>
                <a:gd name="T81" fmla="*/ 117 h 121"/>
                <a:gd name="T82" fmla="*/ 70 w 80"/>
                <a:gd name="T83" fmla="*/ 121 h 121"/>
                <a:gd name="T84" fmla="*/ 26 w 80"/>
                <a:gd name="T85" fmla="*/ 120 h 121"/>
                <a:gd name="T86" fmla="*/ 6 w 80"/>
                <a:gd name="T87" fmla="*/ 121 h 121"/>
                <a:gd name="T88" fmla="*/ 3 w 80"/>
                <a:gd name="T89" fmla="*/ 119 h 121"/>
                <a:gd name="T90" fmla="*/ 5 w 80"/>
                <a:gd name="T91" fmla="*/ 118 h 121"/>
                <a:gd name="T92" fmla="*/ 11 w 80"/>
                <a:gd name="T93" fmla="*/ 117 h 121"/>
                <a:gd name="T94" fmla="*/ 16 w 80"/>
                <a:gd name="T95" fmla="*/ 109 h 121"/>
                <a:gd name="T96" fmla="*/ 16 w 80"/>
                <a:gd name="T97" fmla="*/ 75 h 121"/>
                <a:gd name="T98" fmla="*/ 16 w 80"/>
                <a:gd name="T99" fmla="*/ 4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" h="121">
                  <a:moveTo>
                    <a:pt x="16" y="47"/>
                  </a:moveTo>
                  <a:cubicBezTo>
                    <a:pt x="16" y="23"/>
                    <a:pt x="16" y="18"/>
                    <a:pt x="16" y="13"/>
                  </a:cubicBezTo>
                  <a:cubicBezTo>
                    <a:pt x="16" y="8"/>
                    <a:pt x="14" y="5"/>
                    <a:pt x="9" y="4"/>
                  </a:cubicBezTo>
                  <a:cubicBezTo>
                    <a:pt x="8" y="4"/>
                    <a:pt x="5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4" y="1"/>
                  </a:cubicBezTo>
                  <a:cubicBezTo>
                    <a:pt x="12" y="1"/>
                    <a:pt x="22" y="1"/>
                    <a:pt x="27" y="1"/>
                  </a:cubicBezTo>
                  <a:cubicBezTo>
                    <a:pt x="32" y="1"/>
                    <a:pt x="63" y="1"/>
                    <a:pt x="66" y="1"/>
                  </a:cubicBezTo>
                  <a:cubicBezTo>
                    <a:pt x="69" y="1"/>
                    <a:pt x="72" y="1"/>
                    <a:pt x="73" y="0"/>
                  </a:cubicBezTo>
                  <a:cubicBezTo>
                    <a:pt x="74" y="0"/>
                    <a:pt x="75" y="0"/>
                    <a:pt x="76" y="0"/>
                  </a:cubicBezTo>
                  <a:cubicBezTo>
                    <a:pt x="76" y="0"/>
                    <a:pt x="77" y="0"/>
                    <a:pt x="77" y="1"/>
                  </a:cubicBezTo>
                  <a:cubicBezTo>
                    <a:pt x="77" y="2"/>
                    <a:pt x="76" y="4"/>
                    <a:pt x="75" y="11"/>
                  </a:cubicBezTo>
                  <a:cubicBezTo>
                    <a:pt x="75" y="13"/>
                    <a:pt x="75" y="20"/>
                    <a:pt x="75" y="22"/>
                  </a:cubicBezTo>
                  <a:cubicBezTo>
                    <a:pt x="74" y="23"/>
                    <a:pt x="74" y="24"/>
                    <a:pt x="73" y="24"/>
                  </a:cubicBezTo>
                  <a:cubicBezTo>
                    <a:pt x="72" y="24"/>
                    <a:pt x="72" y="23"/>
                    <a:pt x="72" y="21"/>
                  </a:cubicBezTo>
                  <a:cubicBezTo>
                    <a:pt x="72" y="20"/>
                    <a:pt x="71" y="18"/>
                    <a:pt x="71" y="16"/>
                  </a:cubicBezTo>
                  <a:cubicBezTo>
                    <a:pt x="69" y="13"/>
                    <a:pt x="68" y="11"/>
                    <a:pt x="60" y="10"/>
                  </a:cubicBezTo>
                  <a:cubicBezTo>
                    <a:pt x="57" y="10"/>
                    <a:pt x="41" y="9"/>
                    <a:pt x="37" y="9"/>
                  </a:cubicBezTo>
                  <a:cubicBezTo>
                    <a:pt x="37" y="9"/>
                    <a:pt x="36" y="10"/>
                    <a:pt x="36" y="1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2"/>
                    <a:pt x="37" y="53"/>
                    <a:pt x="37" y="53"/>
                  </a:cubicBezTo>
                  <a:cubicBezTo>
                    <a:pt x="41" y="53"/>
                    <a:pt x="59" y="53"/>
                    <a:pt x="63" y="52"/>
                  </a:cubicBezTo>
                  <a:cubicBezTo>
                    <a:pt x="67" y="52"/>
                    <a:pt x="69" y="52"/>
                    <a:pt x="70" y="50"/>
                  </a:cubicBezTo>
                  <a:cubicBezTo>
                    <a:pt x="72" y="49"/>
                    <a:pt x="72" y="48"/>
                    <a:pt x="73" y="48"/>
                  </a:cubicBezTo>
                  <a:cubicBezTo>
                    <a:pt x="74" y="48"/>
                    <a:pt x="74" y="48"/>
                    <a:pt x="74" y="49"/>
                  </a:cubicBezTo>
                  <a:cubicBezTo>
                    <a:pt x="74" y="50"/>
                    <a:pt x="73" y="53"/>
                    <a:pt x="73" y="61"/>
                  </a:cubicBezTo>
                  <a:cubicBezTo>
                    <a:pt x="72" y="64"/>
                    <a:pt x="72" y="70"/>
                    <a:pt x="72" y="71"/>
                  </a:cubicBezTo>
                  <a:cubicBezTo>
                    <a:pt x="72" y="73"/>
                    <a:pt x="72" y="74"/>
                    <a:pt x="71" y="74"/>
                  </a:cubicBezTo>
                  <a:cubicBezTo>
                    <a:pt x="70" y="74"/>
                    <a:pt x="69" y="74"/>
                    <a:pt x="69" y="73"/>
                  </a:cubicBezTo>
                  <a:cubicBezTo>
                    <a:pt x="69" y="71"/>
                    <a:pt x="69" y="69"/>
                    <a:pt x="69" y="67"/>
                  </a:cubicBezTo>
                  <a:cubicBezTo>
                    <a:pt x="68" y="64"/>
                    <a:pt x="66" y="62"/>
                    <a:pt x="60" y="61"/>
                  </a:cubicBezTo>
                  <a:cubicBezTo>
                    <a:pt x="57" y="61"/>
                    <a:pt x="41" y="61"/>
                    <a:pt x="37" y="61"/>
                  </a:cubicBezTo>
                  <a:cubicBezTo>
                    <a:pt x="37" y="61"/>
                    <a:pt x="36" y="61"/>
                    <a:pt x="36" y="62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80"/>
                    <a:pt x="36" y="95"/>
                    <a:pt x="36" y="99"/>
                  </a:cubicBezTo>
                  <a:cubicBezTo>
                    <a:pt x="37" y="110"/>
                    <a:pt x="39" y="113"/>
                    <a:pt x="55" y="113"/>
                  </a:cubicBezTo>
                  <a:cubicBezTo>
                    <a:pt x="59" y="113"/>
                    <a:pt x="66" y="113"/>
                    <a:pt x="70" y="111"/>
                  </a:cubicBezTo>
                  <a:cubicBezTo>
                    <a:pt x="74" y="109"/>
                    <a:pt x="76" y="106"/>
                    <a:pt x="77" y="99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0" y="97"/>
                    <a:pt x="80" y="98"/>
                    <a:pt x="80" y="100"/>
                  </a:cubicBezTo>
                  <a:cubicBezTo>
                    <a:pt x="80" y="103"/>
                    <a:pt x="79" y="114"/>
                    <a:pt x="78" y="117"/>
                  </a:cubicBezTo>
                  <a:cubicBezTo>
                    <a:pt x="77" y="121"/>
                    <a:pt x="76" y="121"/>
                    <a:pt x="70" y="121"/>
                  </a:cubicBezTo>
                  <a:cubicBezTo>
                    <a:pt x="46" y="121"/>
                    <a:pt x="35" y="120"/>
                    <a:pt x="26" y="120"/>
                  </a:cubicBezTo>
                  <a:cubicBezTo>
                    <a:pt x="22" y="120"/>
                    <a:pt x="12" y="121"/>
                    <a:pt x="6" y="121"/>
                  </a:cubicBezTo>
                  <a:cubicBezTo>
                    <a:pt x="4" y="121"/>
                    <a:pt x="3" y="120"/>
                    <a:pt x="3" y="119"/>
                  </a:cubicBezTo>
                  <a:cubicBezTo>
                    <a:pt x="3" y="118"/>
                    <a:pt x="3" y="118"/>
                    <a:pt x="5" y="118"/>
                  </a:cubicBezTo>
                  <a:cubicBezTo>
                    <a:pt x="8" y="118"/>
                    <a:pt x="10" y="118"/>
                    <a:pt x="11" y="117"/>
                  </a:cubicBezTo>
                  <a:cubicBezTo>
                    <a:pt x="14" y="117"/>
                    <a:pt x="15" y="113"/>
                    <a:pt x="16" y="109"/>
                  </a:cubicBezTo>
                  <a:cubicBezTo>
                    <a:pt x="16" y="102"/>
                    <a:pt x="16" y="89"/>
                    <a:pt x="16" y="75"/>
                  </a:cubicBezTo>
                  <a:lnTo>
                    <a:pt x="16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2CC816C1-6260-4AD1-A717-069542849C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77" y="1615"/>
              <a:ext cx="142" cy="266"/>
            </a:xfrm>
            <a:custGeom>
              <a:avLst/>
              <a:gdLst>
                <a:gd name="T0" fmla="*/ 3 w 66"/>
                <a:gd name="T1" fmla="*/ 120 h 124"/>
                <a:gd name="T2" fmla="*/ 0 w 66"/>
                <a:gd name="T3" fmla="*/ 114 h 124"/>
                <a:gd name="T4" fmla="*/ 0 w 66"/>
                <a:gd name="T5" fmla="*/ 94 h 124"/>
                <a:gd name="T6" fmla="*/ 2 w 66"/>
                <a:gd name="T7" fmla="*/ 90 h 124"/>
                <a:gd name="T8" fmla="*/ 4 w 66"/>
                <a:gd name="T9" fmla="*/ 92 h 124"/>
                <a:gd name="T10" fmla="*/ 5 w 66"/>
                <a:gd name="T11" fmla="*/ 100 h 124"/>
                <a:gd name="T12" fmla="*/ 28 w 66"/>
                <a:gd name="T13" fmla="*/ 116 h 124"/>
                <a:gd name="T14" fmla="*/ 49 w 66"/>
                <a:gd name="T15" fmla="*/ 98 h 124"/>
                <a:gd name="T16" fmla="*/ 34 w 66"/>
                <a:gd name="T17" fmla="*/ 73 h 124"/>
                <a:gd name="T18" fmla="*/ 26 w 66"/>
                <a:gd name="T19" fmla="*/ 67 h 124"/>
                <a:gd name="T20" fmla="*/ 3 w 66"/>
                <a:gd name="T21" fmla="*/ 30 h 124"/>
                <a:gd name="T22" fmla="*/ 40 w 66"/>
                <a:gd name="T23" fmla="*/ 0 h 124"/>
                <a:gd name="T24" fmla="*/ 61 w 66"/>
                <a:gd name="T25" fmla="*/ 2 h 124"/>
                <a:gd name="T26" fmla="*/ 63 w 66"/>
                <a:gd name="T27" fmla="*/ 4 h 124"/>
                <a:gd name="T28" fmla="*/ 62 w 66"/>
                <a:gd name="T29" fmla="*/ 23 h 124"/>
                <a:gd name="T30" fmla="*/ 61 w 66"/>
                <a:gd name="T31" fmla="*/ 28 h 124"/>
                <a:gd name="T32" fmla="*/ 59 w 66"/>
                <a:gd name="T33" fmla="*/ 25 h 124"/>
                <a:gd name="T34" fmla="*/ 55 w 66"/>
                <a:gd name="T35" fmla="*/ 15 h 124"/>
                <a:gd name="T36" fmla="*/ 38 w 66"/>
                <a:gd name="T37" fmla="*/ 7 h 124"/>
                <a:gd name="T38" fmla="*/ 19 w 66"/>
                <a:gd name="T39" fmla="*/ 23 h 124"/>
                <a:gd name="T40" fmla="*/ 35 w 66"/>
                <a:gd name="T41" fmla="*/ 46 h 124"/>
                <a:gd name="T42" fmla="*/ 40 w 66"/>
                <a:gd name="T43" fmla="*/ 49 h 124"/>
                <a:gd name="T44" fmla="*/ 66 w 66"/>
                <a:gd name="T45" fmla="*/ 90 h 124"/>
                <a:gd name="T46" fmla="*/ 51 w 66"/>
                <a:gd name="T47" fmla="*/ 117 h 124"/>
                <a:gd name="T48" fmla="*/ 26 w 66"/>
                <a:gd name="T49" fmla="*/ 124 h 124"/>
                <a:gd name="T50" fmla="*/ 3 w 66"/>
                <a:gd name="T51" fmla="*/ 12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124">
                  <a:moveTo>
                    <a:pt x="3" y="120"/>
                  </a:moveTo>
                  <a:cubicBezTo>
                    <a:pt x="0" y="119"/>
                    <a:pt x="0" y="118"/>
                    <a:pt x="0" y="114"/>
                  </a:cubicBezTo>
                  <a:cubicBezTo>
                    <a:pt x="0" y="106"/>
                    <a:pt x="0" y="96"/>
                    <a:pt x="0" y="94"/>
                  </a:cubicBezTo>
                  <a:cubicBezTo>
                    <a:pt x="1" y="91"/>
                    <a:pt x="1" y="90"/>
                    <a:pt x="2" y="90"/>
                  </a:cubicBezTo>
                  <a:cubicBezTo>
                    <a:pt x="4" y="90"/>
                    <a:pt x="4" y="91"/>
                    <a:pt x="4" y="92"/>
                  </a:cubicBezTo>
                  <a:cubicBezTo>
                    <a:pt x="4" y="94"/>
                    <a:pt x="5" y="98"/>
                    <a:pt x="5" y="100"/>
                  </a:cubicBezTo>
                  <a:cubicBezTo>
                    <a:pt x="9" y="112"/>
                    <a:pt x="18" y="116"/>
                    <a:pt x="28" y="116"/>
                  </a:cubicBezTo>
                  <a:cubicBezTo>
                    <a:pt x="42" y="116"/>
                    <a:pt x="49" y="107"/>
                    <a:pt x="49" y="98"/>
                  </a:cubicBezTo>
                  <a:cubicBezTo>
                    <a:pt x="49" y="91"/>
                    <a:pt x="47" y="83"/>
                    <a:pt x="34" y="73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9" y="54"/>
                    <a:pt x="3" y="43"/>
                    <a:pt x="3" y="30"/>
                  </a:cubicBezTo>
                  <a:cubicBezTo>
                    <a:pt x="3" y="12"/>
                    <a:pt x="18" y="0"/>
                    <a:pt x="40" y="0"/>
                  </a:cubicBezTo>
                  <a:cubicBezTo>
                    <a:pt x="50" y="0"/>
                    <a:pt x="57" y="1"/>
                    <a:pt x="61" y="2"/>
                  </a:cubicBezTo>
                  <a:cubicBezTo>
                    <a:pt x="62" y="3"/>
                    <a:pt x="63" y="3"/>
                    <a:pt x="63" y="4"/>
                  </a:cubicBezTo>
                  <a:cubicBezTo>
                    <a:pt x="63" y="6"/>
                    <a:pt x="62" y="11"/>
                    <a:pt x="62" y="23"/>
                  </a:cubicBezTo>
                  <a:cubicBezTo>
                    <a:pt x="62" y="27"/>
                    <a:pt x="62" y="28"/>
                    <a:pt x="61" y="28"/>
                  </a:cubicBezTo>
                  <a:cubicBezTo>
                    <a:pt x="59" y="28"/>
                    <a:pt x="59" y="27"/>
                    <a:pt x="59" y="25"/>
                  </a:cubicBezTo>
                  <a:cubicBezTo>
                    <a:pt x="59" y="24"/>
                    <a:pt x="58" y="19"/>
                    <a:pt x="55" y="15"/>
                  </a:cubicBezTo>
                  <a:cubicBezTo>
                    <a:pt x="52" y="12"/>
                    <a:pt x="48" y="7"/>
                    <a:pt x="38" y="7"/>
                  </a:cubicBezTo>
                  <a:cubicBezTo>
                    <a:pt x="26" y="7"/>
                    <a:pt x="19" y="14"/>
                    <a:pt x="19" y="23"/>
                  </a:cubicBezTo>
                  <a:cubicBezTo>
                    <a:pt x="19" y="31"/>
                    <a:pt x="22" y="36"/>
                    <a:pt x="35" y="46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59" y="64"/>
                    <a:pt x="66" y="75"/>
                    <a:pt x="66" y="90"/>
                  </a:cubicBezTo>
                  <a:cubicBezTo>
                    <a:pt x="66" y="99"/>
                    <a:pt x="62" y="110"/>
                    <a:pt x="51" y="117"/>
                  </a:cubicBezTo>
                  <a:cubicBezTo>
                    <a:pt x="43" y="123"/>
                    <a:pt x="34" y="124"/>
                    <a:pt x="26" y="124"/>
                  </a:cubicBezTo>
                  <a:cubicBezTo>
                    <a:pt x="17" y="124"/>
                    <a:pt x="10" y="123"/>
                    <a:pt x="3" y="1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88A07B4B-38DA-4CF6-88E3-7EA781D02C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00" y="1615"/>
              <a:ext cx="141" cy="266"/>
            </a:xfrm>
            <a:custGeom>
              <a:avLst/>
              <a:gdLst>
                <a:gd name="T0" fmla="*/ 3 w 66"/>
                <a:gd name="T1" fmla="*/ 120 h 124"/>
                <a:gd name="T2" fmla="*/ 0 w 66"/>
                <a:gd name="T3" fmla="*/ 114 h 124"/>
                <a:gd name="T4" fmla="*/ 1 w 66"/>
                <a:gd name="T5" fmla="*/ 94 h 124"/>
                <a:gd name="T6" fmla="*/ 2 w 66"/>
                <a:gd name="T7" fmla="*/ 90 h 124"/>
                <a:gd name="T8" fmla="*/ 4 w 66"/>
                <a:gd name="T9" fmla="*/ 92 h 124"/>
                <a:gd name="T10" fmla="*/ 5 w 66"/>
                <a:gd name="T11" fmla="*/ 100 h 124"/>
                <a:gd name="T12" fmla="*/ 28 w 66"/>
                <a:gd name="T13" fmla="*/ 116 h 124"/>
                <a:gd name="T14" fmla="*/ 49 w 66"/>
                <a:gd name="T15" fmla="*/ 98 h 124"/>
                <a:gd name="T16" fmla="*/ 34 w 66"/>
                <a:gd name="T17" fmla="*/ 73 h 124"/>
                <a:gd name="T18" fmla="*/ 27 w 66"/>
                <a:gd name="T19" fmla="*/ 67 h 124"/>
                <a:gd name="T20" fmla="*/ 3 w 66"/>
                <a:gd name="T21" fmla="*/ 30 h 124"/>
                <a:gd name="T22" fmla="*/ 40 w 66"/>
                <a:gd name="T23" fmla="*/ 0 h 124"/>
                <a:gd name="T24" fmla="*/ 61 w 66"/>
                <a:gd name="T25" fmla="*/ 2 h 124"/>
                <a:gd name="T26" fmla="*/ 63 w 66"/>
                <a:gd name="T27" fmla="*/ 4 h 124"/>
                <a:gd name="T28" fmla="*/ 62 w 66"/>
                <a:gd name="T29" fmla="*/ 23 h 124"/>
                <a:gd name="T30" fmla="*/ 61 w 66"/>
                <a:gd name="T31" fmla="*/ 28 h 124"/>
                <a:gd name="T32" fmla="*/ 59 w 66"/>
                <a:gd name="T33" fmla="*/ 25 h 124"/>
                <a:gd name="T34" fmla="*/ 55 w 66"/>
                <a:gd name="T35" fmla="*/ 15 h 124"/>
                <a:gd name="T36" fmla="*/ 38 w 66"/>
                <a:gd name="T37" fmla="*/ 7 h 124"/>
                <a:gd name="T38" fmla="*/ 19 w 66"/>
                <a:gd name="T39" fmla="*/ 23 h 124"/>
                <a:gd name="T40" fmla="*/ 36 w 66"/>
                <a:gd name="T41" fmla="*/ 46 h 124"/>
                <a:gd name="T42" fmla="*/ 40 w 66"/>
                <a:gd name="T43" fmla="*/ 49 h 124"/>
                <a:gd name="T44" fmla="*/ 66 w 66"/>
                <a:gd name="T45" fmla="*/ 90 h 124"/>
                <a:gd name="T46" fmla="*/ 51 w 66"/>
                <a:gd name="T47" fmla="*/ 117 h 124"/>
                <a:gd name="T48" fmla="*/ 26 w 66"/>
                <a:gd name="T49" fmla="*/ 124 h 124"/>
                <a:gd name="T50" fmla="*/ 3 w 66"/>
                <a:gd name="T51" fmla="*/ 12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124">
                  <a:moveTo>
                    <a:pt x="3" y="120"/>
                  </a:moveTo>
                  <a:cubicBezTo>
                    <a:pt x="0" y="119"/>
                    <a:pt x="0" y="118"/>
                    <a:pt x="0" y="114"/>
                  </a:cubicBezTo>
                  <a:cubicBezTo>
                    <a:pt x="0" y="106"/>
                    <a:pt x="0" y="96"/>
                    <a:pt x="1" y="94"/>
                  </a:cubicBezTo>
                  <a:cubicBezTo>
                    <a:pt x="1" y="91"/>
                    <a:pt x="1" y="90"/>
                    <a:pt x="2" y="90"/>
                  </a:cubicBezTo>
                  <a:cubicBezTo>
                    <a:pt x="4" y="90"/>
                    <a:pt x="4" y="91"/>
                    <a:pt x="4" y="92"/>
                  </a:cubicBezTo>
                  <a:cubicBezTo>
                    <a:pt x="4" y="94"/>
                    <a:pt x="5" y="98"/>
                    <a:pt x="5" y="100"/>
                  </a:cubicBezTo>
                  <a:cubicBezTo>
                    <a:pt x="9" y="112"/>
                    <a:pt x="18" y="116"/>
                    <a:pt x="28" y="116"/>
                  </a:cubicBezTo>
                  <a:cubicBezTo>
                    <a:pt x="42" y="116"/>
                    <a:pt x="49" y="107"/>
                    <a:pt x="49" y="98"/>
                  </a:cubicBezTo>
                  <a:cubicBezTo>
                    <a:pt x="49" y="91"/>
                    <a:pt x="47" y="83"/>
                    <a:pt x="34" y="73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9" y="54"/>
                    <a:pt x="3" y="43"/>
                    <a:pt x="3" y="30"/>
                  </a:cubicBezTo>
                  <a:cubicBezTo>
                    <a:pt x="3" y="12"/>
                    <a:pt x="18" y="0"/>
                    <a:pt x="40" y="0"/>
                  </a:cubicBezTo>
                  <a:cubicBezTo>
                    <a:pt x="50" y="0"/>
                    <a:pt x="57" y="1"/>
                    <a:pt x="61" y="2"/>
                  </a:cubicBezTo>
                  <a:cubicBezTo>
                    <a:pt x="62" y="3"/>
                    <a:pt x="63" y="3"/>
                    <a:pt x="63" y="4"/>
                  </a:cubicBezTo>
                  <a:cubicBezTo>
                    <a:pt x="63" y="6"/>
                    <a:pt x="62" y="11"/>
                    <a:pt x="62" y="23"/>
                  </a:cubicBezTo>
                  <a:cubicBezTo>
                    <a:pt x="62" y="27"/>
                    <a:pt x="62" y="28"/>
                    <a:pt x="61" y="28"/>
                  </a:cubicBezTo>
                  <a:cubicBezTo>
                    <a:pt x="60" y="28"/>
                    <a:pt x="59" y="27"/>
                    <a:pt x="59" y="25"/>
                  </a:cubicBezTo>
                  <a:cubicBezTo>
                    <a:pt x="59" y="24"/>
                    <a:pt x="58" y="19"/>
                    <a:pt x="55" y="15"/>
                  </a:cubicBezTo>
                  <a:cubicBezTo>
                    <a:pt x="53" y="12"/>
                    <a:pt x="48" y="7"/>
                    <a:pt x="38" y="7"/>
                  </a:cubicBezTo>
                  <a:cubicBezTo>
                    <a:pt x="26" y="7"/>
                    <a:pt x="19" y="14"/>
                    <a:pt x="19" y="23"/>
                  </a:cubicBezTo>
                  <a:cubicBezTo>
                    <a:pt x="19" y="31"/>
                    <a:pt x="22" y="36"/>
                    <a:pt x="36" y="46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59" y="64"/>
                    <a:pt x="66" y="75"/>
                    <a:pt x="66" y="90"/>
                  </a:cubicBezTo>
                  <a:cubicBezTo>
                    <a:pt x="66" y="99"/>
                    <a:pt x="63" y="110"/>
                    <a:pt x="51" y="117"/>
                  </a:cubicBezTo>
                  <a:cubicBezTo>
                    <a:pt x="43" y="123"/>
                    <a:pt x="34" y="124"/>
                    <a:pt x="26" y="124"/>
                  </a:cubicBezTo>
                  <a:cubicBezTo>
                    <a:pt x="17" y="124"/>
                    <a:pt x="10" y="123"/>
                    <a:pt x="3" y="1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7E084A03-602B-4E0B-B947-2C89B09ECF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14" y="1617"/>
              <a:ext cx="171" cy="259"/>
            </a:xfrm>
            <a:custGeom>
              <a:avLst/>
              <a:gdLst>
                <a:gd name="T0" fmla="*/ 16 w 80"/>
                <a:gd name="T1" fmla="*/ 47 h 121"/>
                <a:gd name="T2" fmla="*/ 15 w 80"/>
                <a:gd name="T3" fmla="*/ 13 h 121"/>
                <a:gd name="T4" fmla="*/ 8 w 80"/>
                <a:gd name="T5" fmla="*/ 4 h 121"/>
                <a:gd name="T6" fmla="*/ 2 w 80"/>
                <a:gd name="T7" fmla="*/ 4 h 121"/>
                <a:gd name="T8" fmla="*/ 0 w 80"/>
                <a:gd name="T9" fmla="*/ 2 h 121"/>
                <a:gd name="T10" fmla="*/ 3 w 80"/>
                <a:gd name="T11" fmla="*/ 1 h 121"/>
                <a:gd name="T12" fmla="*/ 26 w 80"/>
                <a:gd name="T13" fmla="*/ 1 h 121"/>
                <a:gd name="T14" fmla="*/ 65 w 80"/>
                <a:gd name="T15" fmla="*/ 1 h 121"/>
                <a:gd name="T16" fmla="*/ 72 w 80"/>
                <a:gd name="T17" fmla="*/ 0 h 121"/>
                <a:gd name="T18" fmla="*/ 75 w 80"/>
                <a:gd name="T19" fmla="*/ 0 h 121"/>
                <a:gd name="T20" fmla="*/ 76 w 80"/>
                <a:gd name="T21" fmla="*/ 1 h 121"/>
                <a:gd name="T22" fmla="*/ 75 w 80"/>
                <a:gd name="T23" fmla="*/ 11 h 121"/>
                <a:gd name="T24" fmla="*/ 74 w 80"/>
                <a:gd name="T25" fmla="*/ 22 h 121"/>
                <a:gd name="T26" fmla="*/ 72 w 80"/>
                <a:gd name="T27" fmla="*/ 24 h 121"/>
                <a:gd name="T28" fmla="*/ 71 w 80"/>
                <a:gd name="T29" fmla="*/ 21 h 121"/>
                <a:gd name="T30" fmla="*/ 70 w 80"/>
                <a:gd name="T31" fmla="*/ 16 h 121"/>
                <a:gd name="T32" fmla="*/ 59 w 80"/>
                <a:gd name="T33" fmla="*/ 10 h 121"/>
                <a:gd name="T34" fmla="*/ 37 w 80"/>
                <a:gd name="T35" fmla="*/ 9 h 121"/>
                <a:gd name="T36" fmla="*/ 36 w 80"/>
                <a:gd name="T37" fmla="*/ 11 h 121"/>
                <a:gd name="T38" fmla="*/ 36 w 80"/>
                <a:gd name="T39" fmla="*/ 51 h 121"/>
                <a:gd name="T40" fmla="*/ 37 w 80"/>
                <a:gd name="T41" fmla="*/ 53 h 121"/>
                <a:gd name="T42" fmla="*/ 62 w 80"/>
                <a:gd name="T43" fmla="*/ 52 h 121"/>
                <a:gd name="T44" fmla="*/ 70 w 80"/>
                <a:gd name="T45" fmla="*/ 50 h 121"/>
                <a:gd name="T46" fmla="*/ 72 w 80"/>
                <a:gd name="T47" fmla="*/ 48 h 121"/>
                <a:gd name="T48" fmla="*/ 73 w 80"/>
                <a:gd name="T49" fmla="*/ 49 h 121"/>
                <a:gd name="T50" fmla="*/ 72 w 80"/>
                <a:gd name="T51" fmla="*/ 61 h 121"/>
                <a:gd name="T52" fmla="*/ 71 w 80"/>
                <a:gd name="T53" fmla="*/ 71 h 121"/>
                <a:gd name="T54" fmla="*/ 70 w 80"/>
                <a:gd name="T55" fmla="*/ 74 h 121"/>
                <a:gd name="T56" fmla="*/ 68 w 80"/>
                <a:gd name="T57" fmla="*/ 73 h 121"/>
                <a:gd name="T58" fmla="*/ 68 w 80"/>
                <a:gd name="T59" fmla="*/ 67 h 121"/>
                <a:gd name="T60" fmla="*/ 59 w 80"/>
                <a:gd name="T61" fmla="*/ 61 h 121"/>
                <a:gd name="T62" fmla="*/ 36 w 80"/>
                <a:gd name="T63" fmla="*/ 61 h 121"/>
                <a:gd name="T64" fmla="*/ 36 w 80"/>
                <a:gd name="T65" fmla="*/ 62 h 121"/>
                <a:gd name="T66" fmla="*/ 36 w 80"/>
                <a:gd name="T67" fmla="*/ 75 h 121"/>
                <a:gd name="T68" fmla="*/ 36 w 80"/>
                <a:gd name="T69" fmla="*/ 99 h 121"/>
                <a:gd name="T70" fmla="*/ 55 w 80"/>
                <a:gd name="T71" fmla="*/ 113 h 121"/>
                <a:gd name="T72" fmla="*/ 69 w 80"/>
                <a:gd name="T73" fmla="*/ 111 h 121"/>
                <a:gd name="T74" fmla="*/ 77 w 80"/>
                <a:gd name="T75" fmla="*/ 99 h 121"/>
                <a:gd name="T76" fmla="*/ 78 w 80"/>
                <a:gd name="T77" fmla="*/ 97 h 121"/>
                <a:gd name="T78" fmla="*/ 80 w 80"/>
                <a:gd name="T79" fmla="*/ 100 h 121"/>
                <a:gd name="T80" fmla="*/ 78 w 80"/>
                <a:gd name="T81" fmla="*/ 117 h 121"/>
                <a:gd name="T82" fmla="*/ 69 w 80"/>
                <a:gd name="T83" fmla="*/ 121 h 121"/>
                <a:gd name="T84" fmla="*/ 25 w 80"/>
                <a:gd name="T85" fmla="*/ 120 h 121"/>
                <a:gd name="T86" fmla="*/ 5 w 80"/>
                <a:gd name="T87" fmla="*/ 121 h 121"/>
                <a:gd name="T88" fmla="*/ 2 w 80"/>
                <a:gd name="T89" fmla="*/ 119 h 121"/>
                <a:gd name="T90" fmla="*/ 4 w 80"/>
                <a:gd name="T91" fmla="*/ 118 h 121"/>
                <a:gd name="T92" fmla="*/ 10 w 80"/>
                <a:gd name="T93" fmla="*/ 117 h 121"/>
                <a:gd name="T94" fmla="*/ 15 w 80"/>
                <a:gd name="T95" fmla="*/ 109 h 121"/>
                <a:gd name="T96" fmla="*/ 16 w 80"/>
                <a:gd name="T97" fmla="*/ 75 h 121"/>
                <a:gd name="T98" fmla="*/ 16 w 80"/>
                <a:gd name="T99" fmla="*/ 4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" h="121">
                  <a:moveTo>
                    <a:pt x="16" y="47"/>
                  </a:moveTo>
                  <a:cubicBezTo>
                    <a:pt x="16" y="23"/>
                    <a:pt x="16" y="18"/>
                    <a:pt x="15" y="13"/>
                  </a:cubicBezTo>
                  <a:cubicBezTo>
                    <a:pt x="15" y="8"/>
                    <a:pt x="14" y="5"/>
                    <a:pt x="8" y="4"/>
                  </a:cubicBezTo>
                  <a:cubicBezTo>
                    <a:pt x="7" y="4"/>
                    <a:pt x="4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3" y="1"/>
                  </a:cubicBezTo>
                  <a:cubicBezTo>
                    <a:pt x="11" y="1"/>
                    <a:pt x="21" y="1"/>
                    <a:pt x="26" y="1"/>
                  </a:cubicBezTo>
                  <a:cubicBezTo>
                    <a:pt x="31" y="1"/>
                    <a:pt x="62" y="1"/>
                    <a:pt x="65" y="1"/>
                  </a:cubicBezTo>
                  <a:cubicBezTo>
                    <a:pt x="68" y="1"/>
                    <a:pt x="71" y="1"/>
                    <a:pt x="72" y="0"/>
                  </a:cubicBezTo>
                  <a:cubicBezTo>
                    <a:pt x="73" y="0"/>
                    <a:pt x="74" y="0"/>
                    <a:pt x="75" y="0"/>
                  </a:cubicBezTo>
                  <a:cubicBezTo>
                    <a:pt x="76" y="0"/>
                    <a:pt x="76" y="0"/>
                    <a:pt x="76" y="1"/>
                  </a:cubicBezTo>
                  <a:cubicBezTo>
                    <a:pt x="76" y="2"/>
                    <a:pt x="75" y="4"/>
                    <a:pt x="75" y="11"/>
                  </a:cubicBezTo>
                  <a:cubicBezTo>
                    <a:pt x="74" y="13"/>
                    <a:pt x="74" y="20"/>
                    <a:pt x="74" y="22"/>
                  </a:cubicBezTo>
                  <a:cubicBezTo>
                    <a:pt x="74" y="23"/>
                    <a:pt x="73" y="24"/>
                    <a:pt x="72" y="24"/>
                  </a:cubicBezTo>
                  <a:cubicBezTo>
                    <a:pt x="71" y="24"/>
                    <a:pt x="71" y="23"/>
                    <a:pt x="71" y="21"/>
                  </a:cubicBezTo>
                  <a:cubicBezTo>
                    <a:pt x="71" y="20"/>
                    <a:pt x="71" y="18"/>
                    <a:pt x="70" y="16"/>
                  </a:cubicBezTo>
                  <a:cubicBezTo>
                    <a:pt x="69" y="13"/>
                    <a:pt x="67" y="11"/>
                    <a:pt x="59" y="10"/>
                  </a:cubicBezTo>
                  <a:cubicBezTo>
                    <a:pt x="56" y="10"/>
                    <a:pt x="40" y="9"/>
                    <a:pt x="37" y="9"/>
                  </a:cubicBezTo>
                  <a:cubicBezTo>
                    <a:pt x="36" y="9"/>
                    <a:pt x="36" y="10"/>
                    <a:pt x="36" y="1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2"/>
                    <a:pt x="36" y="53"/>
                    <a:pt x="37" y="53"/>
                  </a:cubicBezTo>
                  <a:cubicBezTo>
                    <a:pt x="40" y="53"/>
                    <a:pt x="58" y="53"/>
                    <a:pt x="62" y="52"/>
                  </a:cubicBezTo>
                  <a:cubicBezTo>
                    <a:pt x="66" y="52"/>
                    <a:pt x="68" y="52"/>
                    <a:pt x="70" y="50"/>
                  </a:cubicBezTo>
                  <a:cubicBezTo>
                    <a:pt x="71" y="49"/>
                    <a:pt x="71" y="48"/>
                    <a:pt x="72" y="48"/>
                  </a:cubicBezTo>
                  <a:cubicBezTo>
                    <a:pt x="73" y="48"/>
                    <a:pt x="73" y="48"/>
                    <a:pt x="73" y="49"/>
                  </a:cubicBezTo>
                  <a:cubicBezTo>
                    <a:pt x="73" y="50"/>
                    <a:pt x="72" y="53"/>
                    <a:pt x="72" y="61"/>
                  </a:cubicBezTo>
                  <a:cubicBezTo>
                    <a:pt x="72" y="64"/>
                    <a:pt x="71" y="70"/>
                    <a:pt x="71" y="71"/>
                  </a:cubicBezTo>
                  <a:cubicBezTo>
                    <a:pt x="71" y="73"/>
                    <a:pt x="71" y="74"/>
                    <a:pt x="70" y="74"/>
                  </a:cubicBezTo>
                  <a:cubicBezTo>
                    <a:pt x="69" y="74"/>
                    <a:pt x="68" y="74"/>
                    <a:pt x="68" y="73"/>
                  </a:cubicBezTo>
                  <a:cubicBezTo>
                    <a:pt x="68" y="71"/>
                    <a:pt x="68" y="69"/>
                    <a:pt x="68" y="67"/>
                  </a:cubicBezTo>
                  <a:cubicBezTo>
                    <a:pt x="67" y="64"/>
                    <a:pt x="65" y="62"/>
                    <a:pt x="59" y="61"/>
                  </a:cubicBezTo>
                  <a:cubicBezTo>
                    <a:pt x="56" y="61"/>
                    <a:pt x="40" y="61"/>
                    <a:pt x="36" y="61"/>
                  </a:cubicBezTo>
                  <a:cubicBezTo>
                    <a:pt x="36" y="61"/>
                    <a:pt x="36" y="61"/>
                    <a:pt x="36" y="62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80"/>
                    <a:pt x="35" y="95"/>
                    <a:pt x="36" y="99"/>
                  </a:cubicBezTo>
                  <a:cubicBezTo>
                    <a:pt x="36" y="110"/>
                    <a:pt x="38" y="113"/>
                    <a:pt x="55" y="113"/>
                  </a:cubicBezTo>
                  <a:cubicBezTo>
                    <a:pt x="59" y="113"/>
                    <a:pt x="65" y="113"/>
                    <a:pt x="69" y="111"/>
                  </a:cubicBezTo>
                  <a:cubicBezTo>
                    <a:pt x="74" y="109"/>
                    <a:pt x="75" y="106"/>
                    <a:pt x="77" y="99"/>
                  </a:cubicBezTo>
                  <a:cubicBezTo>
                    <a:pt x="77" y="97"/>
                    <a:pt x="77" y="97"/>
                    <a:pt x="78" y="97"/>
                  </a:cubicBezTo>
                  <a:cubicBezTo>
                    <a:pt x="80" y="97"/>
                    <a:pt x="80" y="98"/>
                    <a:pt x="80" y="100"/>
                  </a:cubicBezTo>
                  <a:cubicBezTo>
                    <a:pt x="80" y="103"/>
                    <a:pt x="78" y="114"/>
                    <a:pt x="78" y="117"/>
                  </a:cubicBezTo>
                  <a:cubicBezTo>
                    <a:pt x="76" y="121"/>
                    <a:pt x="75" y="121"/>
                    <a:pt x="69" y="121"/>
                  </a:cubicBezTo>
                  <a:cubicBezTo>
                    <a:pt x="45" y="121"/>
                    <a:pt x="34" y="120"/>
                    <a:pt x="25" y="120"/>
                  </a:cubicBezTo>
                  <a:cubicBezTo>
                    <a:pt x="21" y="120"/>
                    <a:pt x="11" y="121"/>
                    <a:pt x="5" y="121"/>
                  </a:cubicBezTo>
                  <a:cubicBezTo>
                    <a:pt x="3" y="121"/>
                    <a:pt x="2" y="120"/>
                    <a:pt x="2" y="119"/>
                  </a:cubicBezTo>
                  <a:cubicBezTo>
                    <a:pt x="2" y="118"/>
                    <a:pt x="3" y="118"/>
                    <a:pt x="4" y="118"/>
                  </a:cubicBezTo>
                  <a:cubicBezTo>
                    <a:pt x="7" y="118"/>
                    <a:pt x="9" y="118"/>
                    <a:pt x="10" y="117"/>
                  </a:cubicBezTo>
                  <a:cubicBezTo>
                    <a:pt x="13" y="117"/>
                    <a:pt x="14" y="113"/>
                    <a:pt x="15" y="109"/>
                  </a:cubicBezTo>
                  <a:cubicBezTo>
                    <a:pt x="16" y="102"/>
                    <a:pt x="16" y="89"/>
                    <a:pt x="16" y="75"/>
                  </a:cubicBezTo>
                  <a:lnTo>
                    <a:pt x="16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2FC4A31E-4E6B-4AC7-ACD5-9ABF880265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47" y="1612"/>
              <a:ext cx="285" cy="269"/>
            </a:xfrm>
            <a:custGeom>
              <a:avLst/>
              <a:gdLst>
                <a:gd name="T0" fmla="*/ 27 w 133"/>
                <a:gd name="T1" fmla="*/ 101 h 125"/>
                <a:gd name="T2" fmla="*/ 33 w 133"/>
                <a:gd name="T3" fmla="*/ 119 h 125"/>
                <a:gd name="T4" fmla="*/ 41 w 133"/>
                <a:gd name="T5" fmla="*/ 120 h 125"/>
                <a:gd name="T6" fmla="*/ 44 w 133"/>
                <a:gd name="T7" fmla="*/ 121 h 125"/>
                <a:gd name="T8" fmla="*/ 40 w 133"/>
                <a:gd name="T9" fmla="*/ 123 h 125"/>
                <a:gd name="T10" fmla="*/ 21 w 133"/>
                <a:gd name="T11" fmla="*/ 122 h 125"/>
                <a:gd name="T12" fmla="*/ 4 w 133"/>
                <a:gd name="T13" fmla="*/ 123 h 125"/>
                <a:gd name="T14" fmla="*/ 0 w 133"/>
                <a:gd name="T15" fmla="*/ 121 h 125"/>
                <a:gd name="T16" fmla="*/ 3 w 133"/>
                <a:gd name="T17" fmla="*/ 120 h 125"/>
                <a:gd name="T18" fmla="*/ 10 w 133"/>
                <a:gd name="T19" fmla="*/ 119 h 125"/>
                <a:gd name="T20" fmla="*/ 15 w 133"/>
                <a:gd name="T21" fmla="*/ 99 h 125"/>
                <a:gd name="T22" fmla="*/ 16 w 133"/>
                <a:gd name="T23" fmla="*/ 6 h 125"/>
                <a:gd name="T24" fmla="*/ 18 w 133"/>
                <a:gd name="T25" fmla="*/ 0 h 125"/>
                <a:gd name="T26" fmla="*/ 24 w 133"/>
                <a:gd name="T27" fmla="*/ 5 h 125"/>
                <a:gd name="T28" fmla="*/ 73 w 133"/>
                <a:gd name="T29" fmla="*/ 56 h 125"/>
                <a:gd name="T30" fmla="*/ 108 w 133"/>
                <a:gd name="T31" fmla="*/ 92 h 125"/>
                <a:gd name="T32" fmla="*/ 109 w 133"/>
                <a:gd name="T33" fmla="*/ 92 h 125"/>
                <a:gd name="T34" fmla="*/ 107 w 133"/>
                <a:gd name="T35" fmla="*/ 21 h 125"/>
                <a:gd name="T36" fmla="*/ 102 w 133"/>
                <a:gd name="T37" fmla="*/ 7 h 125"/>
                <a:gd name="T38" fmla="*/ 93 w 133"/>
                <a:gd name="T39" fmla="*/ 6 h 125"/>
                <a:gd name="T40" fmla="*/ 91 w 133"/>
                <a:gd name="T41" fmla="*/ 4 h 125"/>
                <a:gd name="T42" fmla="*/ 95 w 133"/>
                <a:gd name="T43" fmla="*/ 3 h 125"/>
                <a:gd name="T44" fmla="*/ 114 w 133"/>
                <a:gd name="T45" fmla="*/ 3 h 125"/>
                <a:gd name="T46" fmla="*/ 130 w 133"/>
                <a:gd name="T47" fmla="*/ 3 h 125"/>
                <a:gd name="T48" fmla="*/ 133 w 133"/>
                <a:gd name="T49" fmla="*/ 4 h 125"/>
                <a:gd name="T50" fmla="*/ 130 w 133"/>
                <a:gd name="T51" fmla="*/ 6 h 125"/>
                <a:gd name="T52" fmla="*/ 126 w 133"/>
                <a:gd name="T53" fmla="*/ 6 h 125"/>
                <a:gd name="T54" fmla="*/ 120 w 133"/>
                <a:gd name="T55" fmla="*/ 20 h 125"/>
                <a:gd name="T56" fmla="*/ 118 w 133"/>
                <a:gd name="T57" fmla="*/ 120 h 125"/>
                <a:gd name="T58" fmla="*/ 116 w 133"/>
                <a:gd name="T59" fmla="*/ 125 h 125"/>
                <a:gd name="T60" fmla="*/ 111 w 133"/>
                <a:gd name="T61" fmla="*/ 121 h 125"/>
                <a:gd name="T62" fmla="*/ 64 w 133"/>
                <a:gd name="T63" fmla="*/ 75 h 125"/>
                <a:gd name="T64" fmla="*/ 26 w 133"/>
                <a:gd name="T65" fmla="*/ 35 h 125"/>
                <a:gd name="T66" fmla="*/ 26 w 133"/>
                <a:gd name="T67" fmla="*/ 35 h 125"/>
                <a:gd name="T68" fmla="*/ 27 w 133"/>
                <a:gd name="T69" fmla="*/ 10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" h="125">
                  <a:moveTo>
                    <a:pt x="27" y="101"/>
                  </a:moveTo>
                  <a:cubicBezTo>
                    <a:pt x="28" y="114"/>
                    <a:pt x="30" y="118"/>
                    <a:pt x="33" y="119"/>
                  </a:cubicBezTo>
                  <a:cubicBezTo>
                    <a:pt x="36" y="120"/>
                    <a:pt x="39" y="120"/>
                    <a:pt x="41" y="120"/>
                  </a:cubicBezTo>
                  <a:cubicBezTo>
                    <a:pt x="43" y="120"/>
                    <a:pt x="44" y="120"/>
                    <a:pt x="44" y="121"/>
                  </a:cubicBezTo>
                  <a:cubicBezTo>
                    <a:pt x="44" y="122"/>
                    <a:pt x="43" y="123"/>
                    <a:pt x="40" y="123"/>
                  </a:cubicBezTo>
                  <a:cubicBezTo>
                    <a:pt x="30" y="123"/>
                    <a:pt x="24" y="122"/>
                    <a:pt x="21" y="122"/>
                  </a:cubicBezTo>
                  <a:cubicBezTo>
                    <a:pt x="19" y="122"/>
                    <a:pt x="12" y="123"/>
                    <a:pt x="4" y="123"/>
                  </a:cubicBezTo>
                  <a:cubicBezTo>
                    <a:pt x="1" y="123"/>
                    <a:pt x="0" y="123"/>
                    <a:pt x="0" y="121"/>
                  </a:cubicBezTo>
                  <a:cubicBezTo>
                    <a:pt x="0" y="120"/>
                    <a:pt x="1" y="120"/>
                    <a:pt x="3" y="120"/>
                  </a:cubicBezTo>
                  <a:cubicBezTo>
                    <a:pt x="5" y="120"/>
                    <a:pt x="7" y="120"/>
                    <a:pt x="10" y="119"/>
                  </a:cubicBezTo>
                  <a:cubicBezTo>
                    <a:pt x="14" y="118"/>
                    <a:pt x="14" y="113"/>
                    <a:pt x="15" y="9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2"/>
                    <a:pt x="17" y="0"/>
                    <a:pt x="18" y="0"/>
                  </a:cubicBezTo>
                  <a:cubicBezTo>
                    <a:pt x="20" y="0"/>
                    <a:pt x="21" y="2"/>
                    <a:pt x="24" y="5"/>
                  </a:cubicBezTo>
                  <a:cubicBezTo>
                    <a:pt x="26" y="7"/>
                    <a:pt x="50" y="33"/>
                    <a:pt x="73" y="56"/>
                  </a:cubicBezTo>
                  <a:cubicBezTo>
                    <a:pt x="84" y="67"/>
                    <a:pt x="105" y="90"/>
                    <a:pt x="108" y="92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11"/>
                    <a:pt x="106" y="8"/>
                    <a:pt x="102" y="7"/>
                  </a:cubicBezTo>
                  <a:cubicBezTo>
                    <a:pt x="99" y="6"/>
                    <a:pt x="96" y="6"/>
                    <a:pt x="93" y="6"/>
                  </a:cubicBezTo>
                  <a:cubicBezTo>
                    <a:pt x="91" y="6"/>
                    <a:pt x="91" y="5"/>
                    <a:pt x="91" y="4"/>
                  </a:cubicBezTo>
                  <a:cubicBezTo>
                    <a:pt x="91" y="3"/>
                    <a:pt x="93" y="3"/>
                    <a:pt x="95" y="3"/>
                  </a:cubicBezTo>
                  <a:cubicBezTo>
                    <a:pt x="103" y="3"/>
                    <a:pt x="111" y="3"/>
                    <a:pt x="114" y="3"/>
                  </a:cubicBezTo>
                  <a:cubicBezTo>
                    <a:pt x="116" y="3"/>
                    <a:pt x="122" y="3"/>
                    <a:pt x="130" y="3"/>
                  </a:cubicBezTo>
                  <a:cubicBezTo>
                    <a:pt x="132" y="3"/>
                    <a:pt x="133" y="3"/>
                    <a:pt x="133" y="4"/>
                  </a:cubicBezTo>
                  <a:cubicBezTo>
                    <a:pt x="133" y="5"/>
                    <a:pt x="132" y="6"/>
                    <a:pt x="130" y="6"/>
                  </a:cubicBezTo>
                  <a:cubicBezTo>
                    <a:pt x="129" y="6"/>
                    <a:pt x="128" y="6"/>
                    <a:pt x="126" y="6"/>
                  </a:cubicBezTo>
                  <a:cubicBezTo>
                    <a:pt x="121" y="8"/>
                    <a:pt x="120" y="11"/>
                    <a:pt x="120" y="20"/>
                  </a:cubicBezTo>
                  <a:cubicBezTo>
                    <a:pt x="118" y="120"/>
                    <a:pt x="118" y="120"/>
                    <a:pt x="118" y="120"/>
                  </a:cubicBezTo>
                  <a:cubicBezTo>
                    <a:pt x="118" y="123"/>
                    <a:pt x="117" y="125"/>
                    <a:pt x="116" y="125"/>
                  </a:cubicBezTo>
                  <a:cubicBezTo>
                    <a:pt x="114" y="125"/>
                    <a:pt x="112" y="123"/>
                    <a:pt x="111" y="121"/>
                  </a:cubicBezTo>
                  <a:cubicBezTo>
                    <a:pt x="101" y="112"/>
                    <a:pt x="80" y="91"/>
                    <a:pt x="64" y="75"/>
                  </a:cubicBezTo>
                  <a:cubicBezTo>
                    <a:pt x="47" y="57"/>
                    <a:pt x="29" y="38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lnTo>
                    <a:pt x="27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9E6BA69D-EE5D-4DC8-A49E-A52624B59B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82" y="1531"/>
              <a:ext cx="383" cy="352"/>
            </a:xfrm>
            <a:custGeom>
              <a:avLst/>
              <a:gdLst>
                <a:gd name="T0" fmla="*/ 34 w 179"/>
                <a:gd name="T1" fmla="*/ 68 h 164"/>
                <a:gd name="T2" fmla="*/ 23 w 179"/>
                <a:gd name="T3" fmla="*/ 38 h 164"/>
                <a:gd name="T4" fmla="*/ 74 w 179"/>
                <a:gd name="T5" fmla="*/ 0 h 164"/>
                <a:gd name="T6" fmla="*/ 99 w 179"/>
                <a:gd name="T7" fmla="*/ 4 h 164"/>
                <a:gd name="T8" fmla="*/ 103 w 179"/>
                <a:gd name="T9" fmla="*/ 9 h 164"/>
                <a:gd name="T10" fmla="*/ 101 w 179"/>
                <a:gd name="T11" fmla="*/ 36 h 164"/>
                <a:gd name="T12" fmla="*/ 98 w 179"/>
                <a:gd name="T13" fmla="*/ 40 h 164"/>
                <a:gd name="T14" fmla="*/ 97 w 179"/>
                <a:gd name="T15" fmla="*/ 36 h 164"/>
                <a:gd name="T16" fmla="*/ 90 w 179"/>
                <a:gd name="T17" fmla="*/ 18 h 164"/>
                <a:gd name="T18" fmla="*/ 67 w 179"/>
                <a:gd name="T19" fmla="*/ 9 h 164"/>
                <a:gd name="T20" fmla="*/ 45 w 179"/>
                <a:gd name="T21" fmla="*/ 33 h 164"/>
                <a:gd name="T22" fmla="*/ 80 w 179"/>
                <a:gd name="T23" fmla="*/ 88 h 164"/>
                <a:gd name="T24" fmla="*/ 116 w 179"/>
                <a:gd name="T25" fmla="*/ 123 h 164"/>
                <a:gd name="T26" fmla="*/ 126 w 179"/>
                <a:gd name="T27" fmla="*/ 90 h 164"/>
                <a:gd name="T28" fmla="*/ 122 w 179"/>
                <a:gd name="T29" fmla="*/ 81 h 164"/>
                <a:gd name="T30" fmla="*/ 112 w 179"/>
                <a:gd name="T31" fmla="*/ 78 h 164"/>
                <a:gd name="T32" fmla="*/ 110 w 179"/>
                <a:gd name="T33" fmla="*/ 76 h 164"/>
                <a:gd name="T34" fmla="*/ 113 w 179"/>
                <a:gd name="T35" fmla="*/ 74 h 164"/>
                <a:gd name="T36" fmla="*/ 138 w 179"/>
                <a:gd name="T37" fmla="*/ 75 h 164"/>
                <a:gd name="T38" fmla="*/ 145 w 179"/>
                <a:gd name="T39" fmla="*/ 80 h 164"/>
                <a:gd name="T40" fmla="*/ 125 w 179"/>
                <a:gd name="T41" fmla="*/ 129 h 164"/>
                <a:gd name="T42" fmla="*/ 154 w 179"/>
                <a:gd name="T43" fmla="*/ 150 h 164"/>
                <a:gd name="T44" fmla="*/ 176 w 179"/>
                <a:gd name="T45" fmla="*/ 157 h 164"/>
                <a:gd name="T46" fmla="*/ 179 w 179"/>
                <a:gd name="T47" fmla="*/ 159 h 164"/>
                <a:gd name="T48" fmla="*/ 173 w 179"/>
                <a:gd name="T49" fmla="*/ 161 h 164"/>
                <a:gd name="T50" fmla="*/ 157 w 179"/>
                <a:gd name="T51" fmla="*/ 161 h 164"/>
                <a:gd name="T52" fmla="*/ 107 w 179"/>
                <a:gd name="T53" fmla="*/ 145 h 164"/>
                <a:gd name="T54" fmla="*/ 58 w 179"/>
                <a:gd name="T55" fmla="*/ 164 h 164"/>
                <a:gd name="T56" fmla="*/ 0 w 179"/>
                <a:gd name="T57" fmla="*/ 117 h 164"/>
                <a:gd name="T58" fmla="*/ 34 w 179"/>
                <a:gd name="T59" fmla="*/ 68 h 164"/>
                <a:gd name="T60" fmla="*/ 99 w 179"/>
                <a:gd name="T61" fmla="*/ 138 h 164"/>
                <a:gd name="T62" fmla="*/ 62 w 179"/>
                <a:gd name="T63" fmla="*/ 102 h 164"/>
                <a:gd name="T64" fmla="*/ 39 w 179"/>
                <a:gd name="T65" fmla="*/ 76 h 164"/>
                <a:gd name="T66" fmla="*/ 25 w 179"/>
                <a:gd name="T67" fmla="*/ 108 h 164"/>
                <a:gd name="T68" fmla="*/ 65 w 179"/>
                <a:gd name="T69" fmla="*/ 151 h 164"/>
                <a:gd name="T70" fmla="*/ 99 w 179"/>
                <a:gd name="T71" fmla="*/ 13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9" h="164">
                  <a:moveTo>
                    <a:pt x="34" y="68"/>
                  </a:moveTo>
                  <a:cubicBezTo>
                    <a:pt x="25" y="56"/>
                    <a:pt x="23" y="48"/>
                    <a:pt x="23" y="38"/>
                  </a:cubicBezTo>
                  <a:cubicBezTo>
                    <a:pt x="23" y="22"/>
                    <a:pt x="37" y="0"/>
                    <a:pt x="74" y="0"/>
                  </a:cubicBezTo>
                  <a:cubicBezTo>
                    <a:pt x="84" y="0"/>
                    <a:pt x="94" y="2"/>
                    <a:pt x="99" y="4"/>
                  </a:cubicBezTo>
                  <a:cubicBezTo>
                    <a:pt x="103" y="5"/>
                    <a:pt x="103" y="7"/>
                    <a:pt x="103" y="9"/>
                  </a:cubicBezTo>
                  <a:cubicBezTo>
                    <a:pt x="103" y="16"/>
                    <a:pt x="101" y="33"/>
                    <a:pt x="101" y="36"/>
                  </a:cubicBezTo>
                  <a:cubicBezTo>
                    <a:pt x="100" y="39"/>
                    <a:pt x="99" y="40"/>
                    <a:pt x="98" y="40"/>
                  </a:cubicBezTo>
                  <a:cubicBezTo>
                    <a:pt x="97" y="40"/>
                    <a:pt x="97" y="39"/>
                    <a:pt x="97" y="36"/>
                  </a:cubicBezTo>
                  <a:cubicBezTo>
                    <a:pt x="97" y="30"/>
                    <a:pt x="95" y="24"/>
                    <a:pt x="90" y="18"/>
                  </a:cubicBezTo>
                  <a:cubicBezTo>
                    <a:pt x="86" y="13"/>
                    <a:pt x="79" y="9"/>
                    <a:pt x="67" y="9"/>
                  </a:cubicBezTo>
                  <a:cubicBezTo>
                    <a:pt x="58" y="9"/>
                    <a:pt x="45" y="15"/>
                    <a:pt x="45" y="33"/>
                  </a:cubicBezTo>
                  <a:cubicBezTo>
                    <a:pt x="45" y="52"/>
                    <a:pt x="63" y="69"/>
                    <a:pt x="80" y="88"/>
                  </a:cubicBezTo>
                  <a:cubicBezTo>
                    <a:pt x="87" y="96"/>
                    <a:pt x="112" y="119"/>
                    <a:pt x="116" y="123"/>
                  </a:cubicBezTo>
                  <a:cubicBezTo>
                    <a:pt x="121" y="117"/>
                    <a:pt x="126" y="103"/>
                    <a:pt x="126" y="90"/>
                  </a:cubicBezTo>
                  <a:cubicBezTo>
                    <a:pt x="126" y="87"/>
                    <a:pt x="126" y="83"/>
                    <a:pt x="122" y="81"/>
                  </a:cubicBezTo>
                  <a:cubicBezTo>
                    <a:pt x="120" y="78"/>
                    <a:pt x="115" y="78"/>
                    <a:pt x="112" y="78"/>
                  </a:cubicBezTo>
                  <a:cubicBezTo>
                    <a:pt x="111" y="78"/>
                    <a:pt x="110" y="77"/>
                    <a:pt x="110" y="76"/>
                  </a:cubicBezTo>
                  <a:cubicBezTo>
                    <a:pt x="110" y="74"/>
                    <a:pt x="111" y="74"/>
                    <a:pt x="113" y="74"/>
                  </a:cubicBezTo>
                  <a:cubicBezTo>
                    <a:pt x="118" y="74"/>
                    <a:pt x="126" y="74"/>
                    <a:pt x="138" y="75"/>
                  </a:cubicBezTo>
                  <a:cubicBezTo>
                    <a:pt x="142" y="76"/>
                    <a:pt x="145" y="77"/>
                    <a:pt x="145" y="80"/>
                  </a:cubicBezTo>
                  <a:cubicBezTo>
                    <a:pt x="145" y="96"/>
                    <a:pt x="137" y="115"/>
                    <a:pt x="125" y="129"/>
                  </a:cubicBezTo>
                  <a:cubicBezTo>
                    <a:pt x="139" y="141"/>
                    <a:pt x="148" y="146"/>
                    <a:pt x="154" y="150"/>
                  </a:cubicBezTo>
                  <a:cubicBezTo>
                    <a:pt x="161" y="154"/>
                    <a:pt x="172" y="157"/>
                    <a:pt x="176" y="157"/>
                  </a:cubicBezTo>
                  <a:cubicBezTo>
                    <a:pt x="178" y="157"/>
                    <a:pt x="179" y="157"/>
                    <a:pt x="179" y="159"/>
                  </a:cubicBezTo>
                  <a:cubicBezTo>
                    <a:pt x="179" y="160"/>
                    <a:pt x="178" y="161"/>
                    <a:pt x="173" y="161"/>
                  </a:cubicBezTo>
                  <a:cubicBezTo>
                    <a:pt x="157" y="161"/>
                    <a:pt x="157" y="161"/>
                    <a:pt x="157" y="161"/>
                  </a:cubicBezTo>
                  <a:cubicBezTo>
                    <a:pt x="133" y="161"/>
                    <a:pt x="125" y="159"/>
                    <a:pt x="107" y="145"/>
                  </a:cubicBezTo>
                  <a:cubicBezTo>
                    <a:pt x="101" y="151"/>
                    <a:pt x="86" y="164"/>
                    <a:pt x="58" y="164"/>
                  </a:cubicBezTo>
                  <a:cubicBezTo>
                    <a:pt x="13" y="164"/>
                    <a:pt x="0" y="136"/>
                    <a:pt x="0" y="117"/>
                  </a:cubicBezTo>
                  <a:cubicBezTo>
                    <a:pt x="0" y="93"/>
                    <a:pt x="21" y="74"/>
                    <a:pt x="34" y="68"/>
                  </a:cubicBezTo>
                  <a:moveTo>
                    <a:pt x="99" y="138"/>
                  </a:moveTo>
                  <a:cubicBezTo>
                    <a:pt x="87" y="128"/>
                    <a:pt x="67" y="108"/>
                    <a:pt x="62" y="102"/>
                  </a:cubicBezTo>
                  <a:cubicBezTo>
                    <a:pt x="56" y="96"/>
                    <a:pt x="43" y="81"/>
                    <a:pt x="39" y="76"/>
                  </a:cubicBezTo>
                  <a:cubicBezTo>
                    <a:pt x="32" y="81"/>
                    <a:pt x="25" y="91"/>
                    <a:pt x="25" y="108"/>
                  </a:cubicBezTo>
                  <a:cubicBezTo>
                    <a:pt x="25" y="134"/>
                    <a:pt x="43" y="151"/>
                    <a:pt x="65" y="151"/>
                  </a:cubicBezTo>
                  <a:cubicBezTo>
                    <a:pt x="81" y="151"/>
                    <a:pt x="95" y="142"/>
                    <a:pt x="99" y="1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A3CAD94E-FF2F-4AC8-8EA6-8025B610E5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85" y="1535"/>
              <a:ext cx="195" cy="466"/>
            </a:xfrm>
            <a:custGeom>
              <a:avLst/>
              <a:gdLst>
                <a:gd name="T0" fmla="*/ 74 w 91"/>
                <a:gd name="T1" fmla="*/ 136 h 217"/>
                <a:gd name="T2" fmla="*/ 3 w 91"/>
                <a:gd name="T3" fmla="*/ 205 h 217"/>
                <a:gd name="T4" fmla="*/ 4 w 91"/>
                <a:gd name="T5" fmla="*/ 201 h 217"/>
                <a:gd name="T6" fmla="*/ 25 w 91"/>
                <a:gd name="T7" fmla="*/ 199 h 217"/>
                <a:gd name="T8" fmla="*/ 48 w 91"/>
                <a:gd name="T9" fmla="*/ 147 h 217"/>
                <a:gd name="T10" fmla="*/ 48 w 91"/>
                <a:gd name="T11" fmla="*/ 16 h 217"/>
                <a:gd name="T12" fmla="*/ 39 w 91"/>
                <a:gd name="T13" fmla="*/ 4 h 217"/>
                <a:gd name="T14" fmla="*/ 31 w 91"/>
                <a:gd name="T15" fmla="*/ 4 h 217"/>
                <a:gd name="T16" fmla="*/ 28 w 91"/>
                <a:gd name="T17" fmla="*/ 2 h 217"/>
                <a:gd name="T18" fmla="*/ 32 w 91"/>
                <a:gd name="T19" fmla="*/ 0 h 217"/>
                <a:gd name="T20" fmla="*/ 61 w 91"/>
                <a:gd name="T21" fmla="*/ 1 h 217"/>
                <a:gd name="T22" fmla="*/ 87 w 91"/>
                <a:gd name="T23" fmla="*/ 0 h 217"/>
                <a:gd name="T24" fmla="*/ 91 w 91"/>
                <a:gd name="T25" fmla="*/ 2 h 217"/>
                <a:gd name="T26" fmla="*/ 88 w 91"/>
                <a:gd name="T27" fmla="*/ 4 h 217"/>
                <a:gd name="T28" fmla="*/ 82 w 91"/>
                <a:gd name="T29" fmla="*/ 4 h 217"/>
                <a:gd name="T30" fmla="*/ 74 w 91"/>
                <a:gd name="T31" fmla="*/ 16 h 217"/>
                <a:gd name="T32" fmla="*/ 74 w 91"/>
                <a:gd name="T33" fmla="*/ 13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1" h="217">
                  <a:moveTo>
                    <a:pt x="74" y="136"/>
                  </a:moveTo>
                  <a:cubicBezTo>
                    <a:pt x="74" y="180"/>
                    <a:pt x="36" y="217"/>
                    <a:pt x="3" y="205"/>
                  </a:cubicBezTo>
                  <a:cubicBezTo>
                    <a:pt x="0" y="204"/>
                    <a:pt x="0" y="200"/>
                    <a:pt x="4" y="201"/>
                  </a:cubicBezTo>
                  <a:cubicBezTo>
                    <a:pt x="9" y="202"/>
                    <a:pt x="14" y="203"/>
                    <a:pt x="25" y="199"/>
                  </a:cubicBezTo>
                  <a:cubicBezTo>
                    <a:pt x="46" y="191"/>
                    <a:pt x="48" y="158"/>
                    <a:pt x="48" y="14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6" y="6"/>
                    <a:pt x="39" y="4"/>
                  </a:cubicBezTo>
                  <a:cubicBezTo>
                    <a:pt x="38" y="4"/>
                    <a:pt x="34" y="4"/>
                    <a:pt x="31" y="4"/>
                  </a:cubicBezTo>
                  <a:cubicBezTo>
                    <a:pt x="29" y="4"/>
                    <a:pt x="28" y="3"/>
                    <a:pt x="28" y="2"/>
                  </a:cubicBezTo>
                  <a:cubicBezTo>
                    <a:pt x="28" y="0"/>
                    <a:pt x="29" y="0"/>
                    <a:pt x="32" y="0"/>
                  </a:cubicBezTo>
                  <a:cubicBezTo>
                    <a:pt x="43" y="0"/>
                    <a:pt x="56" y="1"/>
                    <a:pt x="61" y="1"/>
                  </a:cubicBezTo>
                  <a:cubicBezTo>
                    <a:pt x="66" y="1"/>
                    <a:pt x="79" y="0"/>
                    <a:pt x="87" y="0"/>
                  </a:cubicBezTo>
                  <a:cubicBezTo>
                    <a:pt x="90" y="0"/>
                    <a:pt x="91" y="0"/>
                    <a:pt x="91" y="2"/>
                  </a:cubicBezTo>
                  <a:cubicBezTo>
                    <a:pt x="91" y="3"/>
                    <a:pt x="90" y="4"/>
                    <a:pt x="88" y="4"/>
                  </a:cubicBezTo>
                  <a:cubicBezTo>
                    <a:pt x="85" y="4"/>
                    <a:pt x="84" y="4"/>
                    <a:pt x="82" y="4"/>
                  </a:cubicBezTo>
                  <a:cubicBezTo>
                    <a:pt x="76" y="5"/>
                    <a:pt x="74" y="9"/>
                    <a:pt x="74" y="16"/>
                  </a:cubicBezTo>
                  <a:cubicBezTo>
                    <a:pt x="74" y="22"/>
                    <a:pt x="74" y="136"/>
                    <a:pt x="74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450980D4-F2F0-405A-B595-916B5F172A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70" y="1535"/>
              <a:ext cx="195" cy="466"/>
            </a:xfrm>
            <a:custGeom>
              <a:avLst/>
              <a:gdLst>
                <a:gd name="T0" fmla="*/ 74 w 91"/>
                <a:gd name="T1" fmla="*/ 136 h 217"/>
                <a:gd name="T2" fmla="*/ 3 w 91"/>
                <a:gd name="T3" fmla="*/ 205 h 217"/>
                <a:gd name="T4" fmla="*/ 4 w 91"/>
                <a:gd name="T5" fmla="*/ 201 h 217"/>
                <a:gd name="T6" fmla="*/ 25 w 91"/>
                <a:gd name="T7" fmla="*/ 199 h 217"/>
                <a:gd name="T8" fmla="*/ 48 w 91"/>
                <a:gd name="T9" fmla="*/ 147 h 217"/>
                <a:gd name="T10" fmla="*/ 48 w 91"/>
                <a:gd name="T11" fmla="*/ 16 h 217"/>
                <a:gd name="T12" fmla="*/ 39 w 91"/>
                <a:gd name="T13" fmla="*/ 4 h 217"/>
                <a:gd name="T14" fmla="*/ 31 w 91"/>
                <a:gd name="T15" fmla="*/ 4 h 217"/>
                <a:gd name="T16" fmla="*/ 28 w 91"/>
                <a:gd name="T17" fmla="*/ 2 h 217"/>
                <a:gd name="T18" fmla="*/ 32 w 91"/>
                <a:gd name="T19" fmla="*/ 0 h 217"/>
                <a:gd name="T20" fmla="*/ 61 w 91"/>
                <a:gd name="T21" fmla="*/ 1 h 217"/>
                <a:gd name="T22" fmla="*/ 87 w 91"/>
                <a:gd name="T23" fmla="*/ 0 h 217"/>
                <a:gd name="T24" fmla="*/ 91 w 91"/>
                <a:gd name="T25" fmla="*/ 2 h 217"/>
                <a:gd name="T26" fmla="*/ 88 w 91"/>
                <a:gd name="T27" fmla="*/ 4 h 217"/>
                <a:gd name="T28" fmla="*/ 82 w 91"/>
                <a:gd name="T29" fmla="*/ 4 h 217"/>
                <a:gd name="T30" fmla="*/ 74 w 91"/>
                <a:gd name="T31" fmla="*/ 16 h 217"/>
                <a:gd name="T32" fmla="*/ 74 w 91"/>
                <a:gd name="T33" fmla="*/ 13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1" h="217">
                  <a:moveTo>
                    <a:pt x="74" y="136"/>
                  </a:moveTo>
                  <a:cubicBezTo>
                    <a:pt x="75" y="180"/>
                    <a:pt x="36" y="217"/>
                    <a:pt x="3" y="205"/>
                  </a:cubicBezTo>
                  <a:cubicBezTo>
                    <a:pt x="0" y="204"/>
                    <a:pt x="0" y="200"/>
                    <a:pt x="4" y="201"/>
                  </a:cubicBezTo>
                  <a:cubicBezTo>
                    <a:pt x="9" y="202"/>
                    <a:pt x="14" y="203"/>
                    <a:pt x="25" y="199"/>
                  </a:cubicBezTo>
                  <a:cubicBezTo>
                    <a:pt x="46" y="191"/>
                    <a:pt x="48" y="158"/>
                    <a:pt x="48" y="14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6" y="6"/>
                    <a:pt x="39" y="4"/>
                  </a:cubicBezTo>
                  <a:cubicBezTo>
                    <a:pt x="38" y="4"/>
                    <a:pt x="34" y="4"/>
                    <a:pt x="31" y="4"/>
                  </a:cubicBezTo>
                  <a:cubicBezTo>
                    <a:pt x="29" y="4"/>
                    <a:pt x="28" y="3"/>
                    <a:pt x="28" y="2"/>
                  </a:cubicBezTo>
                  <a:cubicBezTo>
                    <a:pt x="28" y="0"/>
                    <a:pt x="29" y="0"/>
                    <a:pt x="32" y="0"/>
                  </a:cubicBezTo>
                  <a:cubicBezTo>
                    <a:pt x="43" y="0"/>
                    <a:pt x="56" y="1"/>
                    <a:pt x="61" y="1"/>
                  </a:cubicBezTo>
                  <a:cubicBezTo>
                    <a:pt x="66" y="1"/>
                    <a:pt x="79" y="0"/>
                    <a:pt x="87" y="0"/>
                  </a:cubicBezTo>
                  <a:cubicBezTo>
                    <a:pt x="90" y="0"/>
                    <a:pt x="91" y="0"/>
                    <a:pt x="91" y="2"/>
                  </a:cubicBezTo>
                  <a:cubicBezTo>
                    <a:pt x="91" y="3"/>
                    <a:pt x="90" y="4"/>
                    <a:pt x="88" y="4"/>
                  </a:cubicBezTo>
                  <a:cubicBezTo>
                    <a:pt x="86" y="4"/>
                    <a:pt x="84" y="4"/>
                    <a:pt x="82" y="4"/>
                  </a:cubicBezTo>
                  <a:cubicBezTo>
                    <a:pt x="76" y="5"/>
                    <a:pt x="74" y="9"/>
                    <a:pt x="74" y="16"/>
                  </a:cubicBezTo>
                  <a:cubicBezTo>
                    <a:pt x="74" y="22"/>
                    <a:pt x="74" y="136"/>
                    <a:pt x="74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0" name="Oval 18">
              <a:extLst>
                <a:ext uri="{FF2B5EF4-FFF2-40B4-BE49-F238E27FC236}">
                  <a16:creationId xmlns:a16="http://schemas.microsoft.com/office/drawing/2014/main" id="{0AF2448A-3383-4B5D-88FB-073DAA3F314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89" y="1892"/>
              <a:ext cx="12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1" name="Oval 19">
              <a:extLst>
                <a:ext uri="{FF2B5EF4-FFF2-40B4-BE49-F238E27FC236}">
                  <a16:creationId xmlns:a16="http://schemas.microsoft.com/office/drawing/2014/main" id="{59408ACF-DDFE-4051-8088-FAA02E4F074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86" y="1866"/>
              <a:ext cx="11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41E56C0F-A0E7-4EB4-BB38-BDFE6E719C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63" y="2183"/>
              <a:ext cx="246" cy="114"/>
            </a:xfrm>
            <a:custGeom>
              <a:avLst/>
              <a:gdLst>
                <a:gd name="T0" fmla="*/ 6 w 115"/>
                <a:gd name="T1" fmla="*/ 2 h 53"/>
                <a:gd name="T2" fmla="*/ 98 w 115"/>
                <a:gd name="T3" fmla="*/ 48 h 53"/>
                <a:gd name="T4" fmla="*/ 109 w 115"/>
                <a:gd name="T5" fmla="*/ 51 h 53"/>
                <a:gd name="T6" fmla="*/ 114 w 115"/>
                <a:gd name="T7" fmla="*/ 49 h 53"/>
                <a:gd name="T8" fmla="*/ 113 w 115"/>
                <a:gd name="T9" fmla="*/ 46 h 53"/>
                <a:gd name="T10" fmla="*/ 42 w 115"/>
                <a:gd name="T11" fmla="*/ 5 h 53"/>
                <a:gd name="T12" fmla="*/ 33 w 115"/>
                <a:gd name="T13" fmla="*/ 3 h 53"/>
                <a:gd name="T14" fmla="*/ 18 w 115"/>
                <a:gd name="T15" fmla="*/ 3 h 53"/>
                <a:gd name="T16" fmla="*/ 4 w 115"/>
                <a:gd name="T17" fmla="*/ 0 h 53"/>
                <a:gd name="T18" fmla="*/ 3 w 115"/>
                <a:gd name="T19" fmla="*/ 2 h 53"/>
                <a:gd name="T20" fmla="*/ 6 w 115"/>
                <a:gd name="T21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53">
                  <a:moveTo>
                    <a:pt x="6" y="2"/>
                  </a:moveTo>
                  <a:cubicBezTo>
                    <a:pt x="26" y="6"/>
                    <a:pt x="58" y="22"/>
                    <a:pt x="98" y="48"/>
                  </a:cubicBezTo>
                  <a:cubicBezTo>
                    <a:pt x="102" y="51"/>
                    <a:pt x="106" y="53"/>
                    <a:pt x="109" y="51"/>
                  </a:cubicBezTo>
                  <a:cubicBezTo>
                    <a:pt x="112" y="49"/>
                    <a:pt x="112" y="49"/>
                    <a:pt x="114" y="49"/>
                  </a:cubicBezTo>
                  <a:cubicBezTo>
                    <a:pt x="115" y="48"/>
                    <a:pt x="115" y="47"/>
                    <a:pt x="113" y="46"/>
                  </a:cubicBezTo>
                  <a:cubicBezTo>
                    <a:pt x="94" y="34"/>
                    <a:pt x="53" y="10"/>
                    <a:pt x="42" y="5"/>
                  </a:cubicBezTo>
                  <a:cubicBezTo>
                    <a:pt x="40" y="4"/>
                    <a:pt x="36" y="2"/>
                    <a:pt x="33" y="3"/>
                  </a:cubicBezTo>
                  <a:cubicBezTo>
                    <a:pt x="30" y="4"/>
                    <a:pt x="24" y="4"/>
                    <a:pt x="18" y="3"/>
                  </a:cubicBezTo>
                  <a:cubicBezTo>
                    <a:pt x="11" y="1"/>
                    <a:pt x="6" y="0"/>
                    <a:pt x="4" y="0"/>
                  </a:cubicBezTo>
                  <a:cubicBezTo>
                    <a:pt x="2" y="0"/>
                    <a:pt x="0" y="1"/>
                    <a:pt x="3" y="2"/>
                  </a:cubicBezTo>
                  <a:cubicBezTo>
                    <a:pt x="4" y="2"/>
                    <a:pt x="4" y="2"/>
                    <a:pt x="6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D2B1A26D-B89F-4B64-84C1-DAF3C5DA54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4" y="2239"/>
              <a:ext cx="94" cy="58"/>
            </a:xfrm>
            <a:custGeom>
              <a:avLst/>
              <a:gdLst>
                <a:gd name="T0" fmla="*/ 44 w 44"/>
                <a:gd name="T1" fmla="*/ 5 h 27"/>
                <a:gd name="T2" fmla="*/ 17 w 44"/>
                <a:gd name="T3" fmla="*/ 22 h 27"/>
                <a:gd name="T4" fmla="*/ 6 w 44"/>
                <a:gd name="T5" fmla="*/ 25 h 27"/>
                <a:gd name="T6" fmla="*/ 1 w 44"/>
                <a:gd name="T7" fmla="*/ 23 h 27"/>
                <a:gd name="T8" fmla="*/ 2 w 44"/>
                <a:gd name="T9" fmla="*/ 20 h 27"/>
                <a:gd name="T10" fmla="*/ 35 w 44"/>
                <a:gd name="T11" fmla="*/ 0 h 27"/>
                <a:gd name="T12" fmla="*/ 44 w 44"/>
                <a:gd name="T13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7">
                  <a:moveTo>
                    <a:pt x="44" y="5"/>
                  </a:moveTo>
                  <a:cubicBezTo>
                    <a:pt x="36" y="10"/>
                    <a:pt x="26" y="16"/>
                    <a:pt x="17" y="22"/>
                  </a:cubicBezTo>
                  <a:cubicBezTo>
                    <a:pt x="13" y="25"/>
                    <a:pt x="9" y="27"/>
                    <a:pt x="6" y="25"/>
                  </a:cubicBezTo>
                  <a:cubicBezTo>
                    <a:pt x="3" y="23"/>
                    <a:pt x="3" y="23"/>
                    <a:pt x="1" y="23"/>
                  </a:cubicBezTo>
                  <a:cubicBezTo>
                    <a:pt x="0" y="22"/>
                    <a:pt x="0" y="21"/>
                    <a:pt x="2" y="20"/>
                  </a:cubicBezTo>
                  <a:cubicBezTo>
                    <a:pt x="10" y="15"/>
                    <a:pt x="23" y="7"/>
                    <a:pt x="35" y="0"/>
                  </a:cubicBezTo>
                  <a:lnTo>
                    <a:pt x="4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B679ED70-2750-4F8F-97BE-980FC2917E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15" y="2183"/>
              <a:ext cx="135" cy="48"/>
            </a:xfrm>
            <a:custGeom>
              <a:avLst/>
              <a:gdLst>
                <a:gd name="T0" fmla="*/ 0 w 63"/>
                <a:gd name="T1" fmla="*/ 16 h 22"/>
                <a:gd name="T2" fmla="*/ 21 w 63"/>
                <a:gd name="T3" fmla="*/ 5 h 22"/>
                <a:gd name="T4" fmla="*/ 30 w 63"/>
                <a:gd name="T5" fmla="*/ 3 h 22"/>
                <a:gd name="T6" fmla="*/ 45 w 63"/>
                <a:gd name="T7" fmla="*/ 3 h 22"/>
                <a:gd name="T8" fmla="*/ 59 w 63"/>
                <a:gd name="T9" fmla="*/ 0 h 22"/>
                <a:gd name="T10" fmla="*/ 60 w 63"/>
                <a:gd name="T11" fmla="*/ 2 h 22"/>
                <a:gd name="T12" fmla="*/ 56 w 63"/>
                <a:gd name="T13" fmla="*/ 2 h 22"/>
                <a:gd name="T14" fmla="*/ 9 w 63"/>
                <a:gd name="T15" fmla="*/ 22 h 22"/>
                <a:gd name="T16" fmla="*/ 0 w 63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22">
                  <a:moveTo>
                    <a:pt x="0" y="16"/>
                  </a:moveTo>
                  <a:cubicBezTo>
                    <a:pt x="9" y="11"/>
                    <a:pt x="17" y="7"/>
                    <a:pt x="21" y="5"/>
                  </a:cubicBezTo>
                  <a:cubicBezTo>
                    <a:pt x="23" y="4"/>
                    <a:pt x="26" y="2"/>
                    <a:pt x="30" y="3"/>
                  </a:cubicBezTo>
                  <a:cubicBezTo>
                    <a:pt x="33" y="4"/>
                    <a:pt x="39" y="4"/>
                    <a:pt x="45" y="3"/>
                  </a:cubicBezTo>
                  <a:cubicBezTo>
                    <a:pt x="52" y="1"/>
                    <a:pt x="57" y="0"/>
                    <a:pt x="59" y="0"/>
                  </a:cubicBezTo>
                  <a:cubicBezTo>
                    <a:pt x="61" y="0"/>
                    <a:pt x="63" y="1"/>
                    <a:pt x="60" y="2"/>
                  </a:cubicBezTo>
                  <a:cubicBezTo>
                    <a:pt x="59" y="2"/>
                    <a:pt x="59" y="2"/>
                    <a:pt x="56" y="2"/>
                  </a:cubicBezTo>
                  <a:cubicBezTo>
                    <a:pt x="45" y="5"/>
                    <a:pt x="29" y="11"/>
                    <a:pt x="9" y="22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5" name="Oval 23">
              <a:extLst>
                <a:ext uri="{FF2B5EF4-FFF2-40B4-BE49-F238E27FC236}">
                  <a16:creationId xmlns:a16="http://schemas.microsoft.com/office/drawing/2014/main" id="{46B2A01F-96E0-4198-B46F-BB6A438F65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37" y="2194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6" name="Oval 24">
              <a:extLst>
                <a:ext uri="{FF2B5EF4-FFF2-40B4-BE49-F238E27FC236}">
                  <a16:creationId xmlns:a16="http://schemas.microsoft.com/office/drawing/2014/main" id="{FA6A9422-725B-4B18-891E-1A1BA49D40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2192"/>
              <a:ext cx="17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7" name="Oval 25">
              <a:extLst>
                <a:ext uri="{FF2B5EF4-FFF2-40B4-BE49-F238E27FC236}">
                  <a16:creationId xmlns:a16="http://schemas.microsoft.com/office/drawing/2014/main" id="{39F57606-7682-462F-864C-4240217187F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86" y="2179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8" name="Oval 26">
              <a:extLst>
                <a:ext uri="{FF2B5EF4-FFF2-40B4-BE49-F238E27FC236}">
                  <a16:creationId xmlns:a16="http://schemas.microsoft.com/office/drawing/2014/main" id="{E6FE158E-939C-40AC-B809-99B941E4ED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8" y="2014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9" name="Oval 27">
              <a:extLst>
                <a:ext uri="{FF2B5EF4-FFF2-40B4-BE49-F238E27FC236}">
                  <a16:creationId xmlns:a16="http://schemas.microsoft.com/office/drawing/2014/main" id="{E4C132CC-0A98-4FA4-802A-BF27A4AA94B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20" y="1995"/>
              <a:ext cx="13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0" name="Oval 28">
              <a:extLst>
                <a:ext uri="{FF2B5EF4-FFF2-40B4-BE49-F238E27FC236}">
                  <a16:creationId xmlns:a16="http://schemas.microsoft.com/office/drawing/2014/main" id="{54434098-DF09-4BC1-B53D-9B1A49E107C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00" y="1977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1" name="Oval 29">
              <a:extLst>
                <a:ext uri="{FF2B5EF4-FFF2-40B4-BE49-F238E27FC236}">
                  <a16:creationId xmlns:a16="http://schemas.microsoft.com/office/drawing/2014/main" id="{E57BA6C7-95A7-4D26-989F-CC6AAEC2E06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81" y="1992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2" name="Oval 30">
              <a:extLst>
                <a:ext uri="{FF2B5EF4-FFF2-40B4-BE49-F238E27FC236}">
                  <a16:creationId xmlns:a16="http://schemas.microsoft.com/office/drawing/2014/main" id="{8853871A-53EC-4E81-A3B8-4723AB99ED3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7" y="1913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3" name="Oval 31">
              <a:extLst>
                <a:ext uri="{FF2B5EF4-FFF2-40B4-BE49-F238E27FC236}">
                  <a16:creationId xmlns:a16="http://schemas.microsoft.com/office/drawing/2014/main" id="{67310437-0A2D-4A75-8317-7CD91938D7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43" y="1387"/>
              <a:ext cx="10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4" name="Oval 32">
              <a:extLst>
                <a:ext uri="{FF2B5EF4-FFF2-40B4-BE49-F238E27FC236}">
                  <a16:creationId xmlns:a16="http://schemas.microsoft.com/office/drawing/2014/main" id="{35205E9A-9DD0-4AF7-BA89-5F25BADEED2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56" y="1411"/>
              <a:ext cx="12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5" name="Oval 33">
              <a:extLst>
                <a:ext uri="{FF2B5EF4-FFF2-40B4-BE49-F238E27FC236}">
                  <a16:creationId xmlns:a16="http://schemas.microsoft.com/office/drawing/2014/main" id="{141642FE-D1CE-4536-B317-A2A4AF1EECB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28" y="1430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6" name="Oval 34">
              <a:extLst>
                <a:ext uri="{FF2B5EF4-FFF2-40B4-BE49-F238E27FC236}">
                  <a16:creationId xmlns:a16="http://schemas.microsoft.com/office/drawing/2014/main" id="{0297A5CB-9646-4178-877C-C9851F18203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19" y="1409"/>
              <a:ext cx="11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16AE3D35-4FFE-43CB-A7F8-85BF857AF3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5" y="2198"/>
              <a:ext cx="125" cy="71"/>
            </a:xfrm>
            <a:custGeom>
              <a:avLst/>
              <a:gdLst>
                <a:gd name="T0" fmla="*/ 53 w 58"/>
                <a:gd name="T1" fmla="*/ 7 h 33"/>
                <a:gd name="T2" fmla="*/ 52 w 58"/>
                <a:gd name="T3" fmla="*/ 7 h 33"/>
                <a:gd name="T4" fmla="*/ 26 w 58"/>
                <a:gd name="T5" fmla="*/ 19 h 33"/>
                <a:gd name="T6" fmla="*/ 24 w 58"/>
                <a:gd name="T7" fmla="*/ 16 h 33"/>
                <a:gd name="T8" fmla="*/ 49 w 58"/>
                <a:gd name="T9" fmla="*/ 5 h 33"/>
                <a:gd name="T10" fmla="*/ 56 w 58"/>
                <a:gd name="T11" fmla="*/ 3 h 33"/>
                <a:gd name="T12" fmla="*/ 55 w 58"/>
                <a:gd name="T13" fmla="*/ 2 h 33"/>
                <a:gd name="T14" fmla="*/ 48 w 58"/>
                <a:gd name="T15" fmla="*/ 0 h 33"/>
                <a:gd name="T16" fmla="*/ 41 w 58"/>
                <a:gd name="T17" fmla="*/ 0 h 33"/>
                <a:gd name="T18" fmla="*/ 32 w 58"/>
                <a:gd name="T19" fmla="*/ 5 h 33"/>
                <a:gd name="T20" fmla="*/ 23 w 58"/>
                <a:gd name="T21" fmla="*/ 1 h 33"/>
                <a:gd name="T22" fmla="*/ 18 w 58"/>
                <a:gd name="T23" fmla="*/ 5 h 33"/>
                <a:gd name="T24" fmla="*/ 14 w 58"/>
                <a:gd name="T25" fmla="*/ 10 h 33"/>
                <a:gd name="T26" fmla="*/ 11 w 58"/>
                <a:gd name="T27" fmla="*/ 10 h 33"/>
                <a:gd name="T28" fmla="*/ 9 w 58"/>
                <a:gd name="T29" fmla="*/ 13 h 33"/>
                <a:gd name="T30" fmla="*/ 8 w 58"/>
                <a:gd name="T31" fmla="*/ 16 h 33"/>
                <a:gd name="T32" fmla="*/ 3 w 58"/>
                <a:gd name="T33" fmla="*/ 20 h 33"/>
                <a:gd name="T34" fmla="*/ 0 w 58"/>
                <a:gd name="T35" fmla="*/ 24 h 33"/>
                <a:gd name="T36" fmla="*/ 7 w 58"/>
                <a:gd name="T37" fmla="*/ 29 h 33"/>
                <a:gd name="T38" fmla="*/ 13 w 58"/>
                <a:gd name="T39" fmla="*/ 27 h 33"/>
                <a:gd name="T40" fmla="*/ 19 w 58"/>
                <a:gd name="T41" fmla="*/ 33 h 33"/>
                <a:gd name="T42" fmla="*/ 28 w 58"/>
                <a:gd name="T43" fmla="*/ 27 h 33"/>
                <a:gd name="T44" fmla="*/ 31 w 58"/>
                <a:gd name="T45" fmla="*/ 28 h 33"/>
                <a:gd name="T46" fmla="*/ 34 w 58"/>
                <a:gd name="T47" fmla="*/ 29 h 33"/>
                <a:gd name="T48" fmla="*/ 39 w 58"/>
                <a:gd name="T49" fmla="*/ 21 h 33"/>
                <a:gd name="T50" fmla="*/ 46 w 58"/>
                <a:gd name="T51" fmla="*/ 24 h 33"/>
                <a:gd name="T52" fmla="*/ 53 w 58"/>
                <a:gd name="T53" fmla="*/ 17 h 33"/>
                <a:gd name="T54" fmla="*/ 58 w 58"/>
                <a:gd name="T55" fmla="*/ 7 h 33"/>
                <a:gd name="T56" fmla="*/ 53 w 58"/>
                <a:gd name="T57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33">
                  <a:moveTo>
                    <a:pt x="53" y="7"/>
                  </a:moveTo>
                  <a:cubicBezTo>
                    <a:pt x="53" y="7"/>
                    <a:pt x="58" y="5"/>
                    <a:pt x="52" y="7"/>
                  </a:cubicBezTo>
                  <a:cubicBezTo>
                    <a:pt x="46" y="9"/>
                    <a:pt x="32" y="14"/>
                    <a:pt x="26" y="19"/>
                  </a:cubicBezTo>
                  <a:cubicBezTo>
                    <a:pt x="21" y="23"/>
                    <a:pt x="20" y="19"/>
                    <a:pt x="24" y="16"/>
                  </a:cubicBezTo>
                  <a:cubicBezTo>
                    <a:pt x="27" y="12"/>
                    <a:pt x="43" y="5"/>
                    <a:pt x="49" y="5"/>
                  </a:cubicBezTo>
                  <a:cubicBezTo>
                    <a:pt x="52" y="4"/>
                    <a:pt x="54" y="5"/>
                    <a:pt x="56" y="3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"/>
                    <a:pt x="51" y="0"/>
                    <a:pt x="48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1"/>
                    <a:pt x="36" y="5"/>
                    <a:pt x="32" y="5"/>
                  </a:cubicBezTo>
                  <a:cubicBezTo>
                    <a:pt x="28" y="5"/>
                    <a:pt x="27" y="1"/>
                    <a:pt x="23" y="1"/>
                  </a:cubicBezTo>
                  <a:cubicBezTo>
                    <a:pt x="20" y="1"/>
                    <a:pt x="20" y="3"/>
                    <a:pt x="18" y="5"/>
                  </a:cubicBezTo>
                  <a:cubicBezTo>
                    <a:pt x="17" y="7"/>
                    <a:pt x="16" y="10"/>
                    <a:pt x="14" y="10"/>
                  </a:cubicBezTo>
                  <a:cubicBezTo>
                    <a:pt x="13" y="10"/>
                    <a:pt x="13" y="10"/>
                    <a:pt x="11" y="10"/>
                  </a:cubicBezTo>
                  <a:cubicBezTo>
                    <a:pt x="10" y="10"/>
                    <a:pt x="9" y="12"/>
                    <a:pt x="9" y="13"/>
                  </a:cubicBezTo>
                  <a:cubicBezTo>
                    <a:pt x="9" y="15"/>
                    <a:pt x="8" y="15"/>
                    <a:pt x="8" y="16"/>
                  </a:cubicBezTo>
                  <a:cubicBezTo>
                    <a:pt x="8" y="19"/>
                    <a:pt x="5" y="19"/>
                    <a:pt x="3" y="20"/>
                  </a:cubicBezTo>
                  <a:cubicBezTo>
                    <a:pt x="2" y="21"/>
                    <a:pt x="0" y="22"/>
                    <a:pt x="0" y="24"/>
                  </a:cubicBezTo>
                  <a:cubicBezTo>
                    <a:pt x="0" y="27"/>
                    <a:pt x="4" y="29"/>
                    <a:pt x="7" y="29"/>
                  </a:cubicBezTo>
                  <a:cubicBezTo>
                    <a:pt x="9" y="29"/>
                    <a:pt x="11" y="27"/>
                    <a:pt x="13" y="27"/>
                  </a:cubicBezTo>
                  <a:cubicBezTo>
                    <a:pt x="17" y="27"/>
                    <a:pt x="16" y="33"/>
                    <a:pt x="19" y="33"/>
                  </a:cubicBezTo>
                  <a:cubicBezTo>
                    <a:pt x="24" y="33"/>
                    <a:pt x="24" y="27"/>
                    <a:pt x="28" y="27"/>
                  </a:cubicBezTo>
                  <a:cubicBezTo>
                    <a:pt x="29" y="27"/>
                    <a:pt x="30" y="28"/>
                    <a:pt x="31" y="28"/>
                  </a:cubicBezTo>
                  <a:cubicBezTo>
                    <a:pt x="32" y="28"/>
                    <a:pt x="32" y="29"/>
                    <a:pt x="34" y="29"/>
                  </a:cubicBezTo>
                  <a:cubicBezTo>
                    <a:pt x="37" y="29"/>
                    <a:pt x="36" y="21"/>
                    <a:pt x="39" y="21"/>
                  </a:cubicBezTo>
                  <a:cubicBezTo>
                    <a:pt x="42" y="21"/>
                    <a:pt x="43" y="24"/>
                    <a:pt x="46" y="24"/>
                  </a:cubicBezTo>
                  <a:cubicBezTo>
                    <a:pt x="50" y="24"/>
                    <a:pt x="52" y="21"/>
                    <a:pt x="53" y="17"/>
                  </a:cubicBezTo>
                  <a:cubicBezTo>
                    <a:pt x="55" y="13"/>
                    <a:pt x="56" y="11"/>
                    <a:pt x="58" y="7"/>
                  </a:cubicBezTo>
                  <a:cubicBezTo>
                    <a:pt x="56" y="6"/>
                    <a:pt x="55" y="6"/>
                    <a:pt x="53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2C2E776B-B58B-4016-B92A-C007995A0F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12" y="2186"/>
              <a:ext cx="45" cy="17"/>
            </a:xfrm>
            <a:custGeom>
              <a:avLst/>
              <a:gdLst>
                <a:gd name="T0" fmla="*/ 9 w 21"/>
                <a:gd name="T1" fmla="*/ 4 h 8"/>
                <a:gd name="T2" fmla="*/ 15 w 21"/>
                <a:gd name="T3" fmla="*/ 7 h 8"/>
                <a:gd name="T4" fmla="*/ 20 w 21"/>
                <a:gd name="T5" fmla="*/ 3 h 8"/>
                <a:gd name="T6" fmla="*/ 15 w 21"/>
                <a:gd name="T7" fmla="*/ 2 h 8"/>
                <a:gd name="T8" fmla="*/ 9 w 21"/>
                <a:gd name="T9" fmla="*/ 1 h 8"/>
                <a:gd name="T10" fmla="*/ 3 w 21"/>
                <a:gd name="T11" fmla="*/ 0 h 8"/>
                <a:gd name="T12" fmla="*/ 0 w 21"/>
                <a:gd name="T13" fmla="*/ 1 h 8"/>
                <a:gd name="T14" fmla="*/ 0 w 21"/>
                <a:gd name="T15" fmla="*/ 1 h 8"/>
                <a:gd name="T16" fmla="*/ 9 w 21"/>
                <a:gd name="T1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8">
                  <a:moveTo>
                    <a:pt x="9" y="4"/>
                  </a:moveTo>
                  <a:cubicBezTo>
                    <a:pt x="11" y="5"/>
                    <a:pt x="12" y="8"/>
                    <a:pt x="15" y="7"/>
                  </a:cubicBezTo>
                  <a:cubicBezTo>
                    <a:pt x="18" y="7"/>
                    <a:pt x="20" y="5"/>
                    <a:pt x="20" y="3"/>
                  </a:cubicBezTo>
                  <a:cubicBezTo>
                    <a:pt x="21" y="1"/>
                    <a:pt x="17" y="1"/>
                    <a:pt x="15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2" y="4"/>
                    <a:pt x="6" y="3"/>
                    <a:pt x="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E59A380F-45BA-4839-BC24-5C3D3AED70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3" y="2085"/>
              <a:ext cx="0" cy="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83F59CE6-BDF9-43CC-A3E8-540098FD66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07" y="2012"/>
              <a:ext cx="227" cy="171"/>
            </a:xfrm>
            <a:custGeom>
              <a:avLst/>
              <a:gdLst>
                <a:gd name="T0" fmla="*/ 97 w 106"/>
                <a:gd name="T1" fmla="*/ 58 h 80"/>
                <a:gd name="T2" fmla="*/ 100 w 106"/>
                <a:gd name="T3" fmla="*/ 52 h 80"/>
                <a:gd name="T4" fmla="*/ 91 w 106"/>
                <a:gd name="T5" fmla="*/ 47 h 80"/>
                <a:gd name="T6" fmla="*/ 86 w 106"/>
                <a:gd name="T7" fmla="*/ 36 h 80"/>
                <a:gd name="T8" fmla="*/ 77 w 106"/>
                <a:gd name="T9" fmla="*/ 33 h 80"/>
                <a:gd name="T10" fmla="*/ 63 w 106"/>
                <a:gd name="T11" fmla="*/ 37 h 80"/>
                <a:gd name="T12" fmla="*/ 66 w 106"/>
                <a:gd name="T13" fmla="*/ 48 h 80"/>
                <a:gd name="T14" fmla="*/ 64 w 106"/>
                <a:gd name="T15" fmla="*/ 52 h 80"/>
                <a:gd name="T16" fmla="*/ 61 w 106"/>
                <a:gd name="T17" fmla="*/ 48 h 80"/>
                <a:gd name="T18" fmla="*/ 61 w 106"/>
                <a:gd name="T19" fmla="*/ 44 h 80"/>
                <a:gd name="T20" fmla="*/ 57 w 106"/>
                <a:gd name="T21" fmla="*/ 30 h 80"/>
                <a:gd name="T22" fmla="*/ 49 w 106"/>
                <a:gd name="T23" fmla="*/ 26 h 80"/>
                <a:gd name="T24" fmla="*/ 36 w 106"/>
                <a:gd name="T25" fmla="*/ 22 h 80"/>
                <a:gd name="T26" fmla="*/ 35 w 106"/>
                <a:gd name="T27" fmla="*/ 35 h 80"/>
                <a:gd name="T28" fmla="*/ 31 w 106"/>
                <a:gd name="T29" fmla="*/ 35 h 80"/>
                <a:gd name="T30" fmla="*/ 34 w 106"/>
                <a:gd name="T31" fmla="*/ 26 h 80"/>
                <a:gd name="T32" fmla="*/ 29 w 106"/>
                <a:gd name="T33" fmla="*/ 23 h 80"/>
                <a:gd name="T34" fmla="*/ 32 w 106"/>
                <a:gd name="T35" fmla="*/ 15 h 80"/>
                <a:gd name="T36" fmla="*/ 23 w 106"/>
                <a:gd name="T37" fmla="*/ 10 h 80"/>
                <a:gd name="T38" fmla="*/ 9 w 106"/>
                <a:gd name="T39" fmla="*/ 7 h 80"/>
                <a:gd name="T40" fmla="*/ 3 w 106"/>
                <a:gd name="T41" fmla="*/ 22 h 80"/>
                <a:gd name="T42" fmla="*/ 9 w 106"/>
                <a:gd name="T43" fmla="*/ 31 h 80"/>
                <a:gd name="T44" fmla="*/ 19 w 106"/>
                <a:gd name="T45" fmla="*/ 32 h 80"/>
                <a:gd name="T46" fmla="*/ 16 w 106"/>
                <a:gd name="T47" fmla="*/ 15 h 80"/>
                <a:gd name="T48" fmla="*/ 19 w 106"/>
                <a:gd name="T49" fmla="*/ 19 h 80"/>
                <a:gd name="T50" fmla="*/ 34 w 106"/>
                <a:gd name="T51" fmla="*/ 44 h 80"/>
                <a:gd name="T52" fmla="*/ 36 w 106"/>
                <a:gd name="T53" fmla="*/ 41 h 80"/>
                <a:gd name="T54" fmla="*/ 38 w 106"/>
                <a:gd name="T55" fmla="*/ 51 h 80"/>
                <a:gd name="T56" fmla="*/ 48 w 106"/>
                <a:gd name="T57" fmla="*/ 70 h 80"/>
                <a:gd name="T58" fmla="*/ 68 w 106"/>
                <a:gd name="T59" fmla="*/ 78 h 80"/>
                <a:gd name="T60" fmla="*/ 51 w 106"/>
                <a:gd name="T61" fmla="*/ 60 h 80"/>
                <a:gd name="T62" fmla="*/ 47 w 106"/>
                <a:gd name="T63" fmla="*/ 38 h 80"/>
                <a:gd name="T64" fmla="*/ 64 w 106"/>
                <a:gd name="T65" fmla="*/ 68 h 80"/>
                <a:gd name="T66" fmla="*/ 74 w 106"/>
                <a:gd name="T67" fmla="*/ 73 h 80"/>
                <a:gd name="T68" fmla="*/ 66 w 106"/>
                <a:gd name="T69" fmla="*/ 61 h 80"/>
                <a:gd name="T70" fmla="*/ 70 w 106"/>
                <a:gd name="T71" fmla="*/ 55 h 80"/>
                <a:gd name="T72" fmla="*/ 71 w 106"/>
                <a:gd name="T73" fmla="*/ 62 h 80"/>
                <a:gd name="T74" fmla="*/ 77 w 106"/>
                <a:gd name="T75" fmla="*/ 74 h 80"/>
                <a:gd name="T76" fmla="*/ 90 w 106"/>
                <a:gd name="T77" fmla="*/ 78 h 80"/>
                <a:gd name="T78" fmla="*/ 89 w 106"/>
                <a:gd name="T79" fmla="*/ 68 h 80"/>
                <a:gd name="T80" fmla="*/ 81 w 106"/>
                <a:gd name="T81" fmla="*/ 49 h 80"/>
                <a:gd name="T82" fmla="*/ 98 w 106"/>
                <a:gd name="T83" fmla="*/ 78 h 80"/>
                <a:gd name="T84" fmla="*/ 103 w 106"/>
                <a:gd name="T85" fmla="*/ 71 h 80"/>
                <a:gd name="T86" fmla="*/ 102 w 106"/>
                <a:gd name="T87" fmla="*/ 60 h 80"/>
                <a:gd name="T88" fmla="*/ 70 w 106"/>
                <a:gd name="T89" fmla="*/ 5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6" h="80">
                  <a:moveTo>
                    <a:pt x="102" y="60"/>
                  </a:moveTo>
                  <a:cubicBezTo>
                    <a:pt x="100" y="60"/>
                    <a:pt x="97" y="60"/>
                    <a:pt x="97" y="58"/>
                  </a:cubicBezTo>
                  <a:cubicBezTo>
                    <a:pt x="97" y="57"/>
                    <a:pt x="98" y="56"/>
                    <a:pt x="98" y="55"/>
                  </a:cubicBezTo>
                  <a:cubicBezTo>
                    <a:pt x="100" y="54"/>
                    <a:pt x="100" y="54"/>
                    <a:pt x="100" y="52"/>
                  </a:cubicBezTo>
                  <a:cubicBezTo>
                    <a:pt x="100" y="49"/>
                    <a:pt x="99" y="47"/>
                    <a:pt x="96" y="47"/>
                  </a:cubicBezTo>
                  <a:cubicBezTo>
                    <a:pt x="94" y="47"/>
                    <a:pt x="93" y="48"/>
                    <a:pt x="91" y="47"/>
                  </a:cubicBezTo>
                  <a:cubicBezTo>
                    <a:pt x="90" y="47"/>
                    <a:pt x="91" y="43"/>
                    <a:pt x="91" y="41"/>
                  </a:cubicBezTo>
                  <a:cubicBezTo>
                    <a:pt x="90" y="39"/>
                    <a:pt x="89" y="37"/>
                    <a:pt x="86" y="36"/>
                  </a:cubicBezTo>
                  <a:cubicBezTo>
                    <a:pt x="83" y="36"/>
                    <a:pt x="83" y="38"/>
                    <a:pt x="81" y="38"/>
                  </a:cubicBezTo>
                  <a:cubicBezTo>
                    <a:pt x="78" y="38"/>
                    <a:pt x="79" y="35"/>
                    <a:pt x="77" y="33"/>
                  </a:cubicBezTo>
                  <a:cubicBezTo>
                    <a:pt x="76" y="31"/>
                    <a:pt x="73" y="29"/>
                    <a:pt x="70" y="29"/>
                  </a:cubicBezTo>
                  <a:cubicBezTo>
                    <a:pt x="67" y="29"/>
                    <a:pt x="63" y="34"/>
                    <a:pt x="63" y="37"/>
                  </a:cubicBezTo>
                  <a:cubicBezTo>
                    <a:pt x="63" y="41"/>
                    <a:pt x="68" y="41"/>
                    <a:pt x="68" y="44"/>
                  </a:cubicBezTo>
                  <a:cubicBezTo>
                    <a:pt x="68" y="46"/>
                    <a:pt x="67" y="47"/>
                    <a:pt x="66" y="48"/>
                  </a:cubicBezTo>
                  <a:cubicBezTo>
                    <a:pt x="66" y="50"/>
                    <a:pt x="65" y="51"/>
                    <a:pt x="64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2" y="52"/>
                    <a:pt x="62" y="52"/>
                    <a:pt x="61" y="51"/>
                  </a:cubicBezTo>
                  <a:cubicBezTo>
                    <a:pt x="60" y="51"/>
                    <a:pt x="61" y="48"/>
                    <a:pt x="61" y="48"/>
                  </a:cubicBezTo>
                  <a:cubicBezTo>
                    <a:pt x="61" y="44"/>
                    <a:pt x="61" y="44"/>
                    <a:pt x="61" y="44"/>
                  </a:cubicBezTo>
                  <a:cubicBezTo>
                    <a:pt x="61" y="44"/>
                    <a:pt x="61" y="46"/>
                    <a:pt x="61" y="44"/>
                  </a:cubicBezTo>
                  <a:cubicBezTo>
                    <a:pt x="62" y="42"/>
                    <a:pt x="56" y="39"/>
                    <a:pt x="56" y="34"/>
                  </a:cubicBezTo>
                  <a:cubicBezTo>
                    <a:pt x="56" y="33"/>
                    <a:pt x="57" y="32"/>
                    <a:pt x="57" y="30"/>
                  </a:cubicBezTo>
                  <a:cubicBezTo>
                    <a:pt x="57" y="28"/>
                    <a:pt x="56" y="27"/>
                    <a:pt x="54" y="26"/>
                  </a:cubicBezTo>
                  <a:cubicBezTo>
                    <a:pt x="52" y="26"/>
                    <a:pt x="50" y="26"/>
                    <a:pt x="49" y="26"/>
                  </a:cubicBezTo>
                  <a:cubicBezTo>
                    <a:pt x="45" y="23"/>
                    <a:pt x="47" y="18"/>
                    <a:pt x="42" y="18"/>
                  </a:cubicBezTo>
                  <a:cubicBezTo>
                    <a:pt x="39" y="18"/>
                    <a:pt x="36" y="20"/>
                    <a:pt x="36" y="22"/>
                  </a:cubicBezTo>
                  <a:cubicBezTo>
                    <a:pt x="36" y="25"/>
                    <a:pt x="38" y="27"/>
                    <a:pt x="38" y="30"/>
                  </a:cubicBezTo>
                  <a:cubicBezTo>
                    <a:pt x="38" y="32"/>
                    <a:pt x="35" y="35"/>
                    <a:pt x="35" y="35"/>
                  </a:cubicBezTo>
                  <a:cubicBezTo>
                    <a:pt x="35" y="35"/>
                    <a:pt x="32" y="37"/>
                    <a:pt x="31" y="36"/>
                  </a:cubicBezTo>
                  <a:cubicBezTo>
                    <a:pt x="31" y="36"/>
                    <a:pt x="31" y="35"/>
                    <a:pt x="31" y="35"/>
                  </a:cubicBezTo>
                  <a:cubicBezTo>
                    <a:pt x="31" y="35"/>
                    <a:pt x="31" y="35"/>
                    <a:pt x="31" y="34"/>
                  </a:cubicBezTo>
                  <a:cubicBezTo>
                    <a:pt x="32" y="31"/>
                    <a:pt x="34" y="29"/>
                    <a:pt x="34" y="26"/>
                  </a:cubicBezTo>
                  <a:cubicBezTo>
                    <a:pt x="34" y="25"/>
                    <a:pt x="34" y="24"/>
                    <a:pt x="33" y="24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30" y="24"/>
                    <a:pt x="29" y="23"/>
                  </a:cubicBezTo>
                  <a:cubicBezTo>
                    <a:pt x="28" y="21"/>
                    <a:pt x="32" y="18"/>
                    <a:pt x="32" y="15"/>
                  </a:cubicBezTo>
                  <a:cubicBezTo>
                    <a:pt x="32" y="13"/>
                    <a:pt x="31" y="11"/>
                    <a:pt x="29" y="10"/>
                  </a:cubicBezTo>
                  <a:cubicBezTo>
                    <a:pt x="27" y="10"/>
                    <a:pt x="25" y="11"/>
                    <a:pt x="23" y="10"/>
                  </a:cubicBezTo>
                  <a:cubicBezTo>
                    <a:pt x="18" y="7"/>
                    <a:pt x="19" y="0"/>
                    <a:pt x="14" y="0"/>
                  </a:cubicBezTo>
                  <a:cubicBezTo>
                    <a:pt x="10" y="0"/>
                    <a:pt x="9" y="4"/>
                    <a:pt x="9" y="7"/>
                  </a:cubicBezTo>
                  <a:cubicBezTo>
                    <a:pt x="8" y="12"/>
                    <a:pt x="0" y="11"/>
                    <a:pt x="0" y="16"/>
                  </a:cubicBezTo>
                  <a:cubicBezTo>
                    <a:pt x="0" y="19"/>
                    <a:pt x="1" y="20"/>
                    <a:pt x="3" y="22"/>
                  </a:cubicBezTo>
                  <a:cubicBezTo>
                    <a:pt x="6" y="24"/>
                    <a:pt x="9" y="23"/>
                    <a:pt x="9" y="26"/>
                  </a:cubicBezTo>
                  <a:cubicBezTo>
                    <a:pt x="9" y="28"/>
                    <a:pt x="9" y="29"/>
                    <a:pt x="9" y="31"/>
                  </a:cubicBezTo>
                  <a:cubicBezTo>
                    <a:pt x="10" y="34"/>
                    <a:pt x="13" y="35"/>
                    <a:pt x="16" y="35"/>
                  </a:cubicBezTo>
                  <a:cubicBezTo>
                    <a:pt x="18" y="35"/>
                    <a:pt x="19" y="33"/>
                    <a:pt x="19" y="32"/>
                  </a:cubicBezTo>
                  <a:cubicBezTo>
                    <a:pt x="19" y="26"/>
                    <a:pt x="15" y="22"/>
                    <a:pt x="15" y="16"/>
                  </a:cubicBezTo>
                  <a:cubicBezTo>
                    <a:pt x="15" y="15"/>
                    <a:pt x="16" y="15"/>
                    <a:pt x="16" y="15"/>
                  </a:cubicBezTo>
                  <a:cubicBezTo>
                    <a:pt x="16" y="15"/>
                    <a:pt x="17" y="15"/>
                    <a:pt x="18" y="16"/>
                  </a:cubicBezTo>
                  <a:cubicBezTo>
                    <a:pt x="18" y="17"/>
                    <a:pt x="19" y="19"/>
                    <a:pt x="19" y="19"/>
                  </a:cubicBezTo>
                  <a:cubicBezTo>
                    <a:pt x="21" y="28"/>
                    <a:pt x="29" y="39"/>
                    <a:pt x="29" y="39"/>
                  </a:cubicBezTo>
                  <a:cubicBezTo>
                    <a:pt x="30" y="42"/>
                    <a:pt x="34" y="44"/>
                    <a:pt x="34" y="44"/>
                  </a:cubicBezTo>
                  <a:cubicBezTo>
                    <a:pt x="36" y="44"/>
                    <a:pt x="36" y="42"/>
                    <a:pt x="36" y="41"/>
                  </a:cubicBezTo>
                  <a:cubicBezTo>
                    <a:pt x="36" y="41"/>
                    <a:pt x="34" y="42"/>
                    <a:pt x="36" y="41"/>
                  </a:cubicBezTo>
                  <a:cubicBezTo>
                    <a:pt x="37" y="40"/>
                    <a:pt x="38" y="43"/>
                    <a:pt x="38" y="45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0" y="57"/>
                    <a:pt x="46" y="57"/>
                    <a:pt x="48" y="62"/>
                  </a:cubicBezTo>
                  <a:cubicBezTo>
                    <a:pt x="49" y="65"/>
                    <a:pt x="48" y="67"/>
                    <a:pt x="48" y="70"/>
                  </a:cubicBezTo>
                  <a:cubicBezTo>
                    <a:pt x="48" y="78"/>
                    <a:pt x="56" y="78"/>
                    <a:pt x="64" y="80"/>
                  </a:cubicBezTo>
                  <a:cubicBezTo>
                    <a:pt x="65" y="80"/>
                    <a:pt x="68" y="80"/>
                    <a:pt x="68" y="78"/>
                  </a:cubicBezTo>
                  <a:cubicBezTo>
                    <a:pt x="68" y="75"/>
                    <a:pt x="65" y="74"/>
                    <a:pt x="62" y="73"/>
                  </a:cubicBezTo>
                  <a:cubicBezTo>
                    <a:pt x="57" y="69"/>
                    <a:pt x="54" y="66"/>
                    <a:pt x="51" y="60"/>
                  </a:cubicBezTo>
                  <a:cubicBezTo>
                    <a:pt x="48" y="52"/>
                    <a:pt x="45" y="40"/>
                    <a:pt x="45" y="40"/>
                  </a:cubicBezTo>
                  <a:cubicBezTo>
                    <a:pt x="45" y="38"/>
                    <a:pt x="46" y="37"/>
                    <a:pt x="47" y="38"/>
                  </a:cubicBezTo>
                  <a:cubicBezTo>
                    <a:pt x="49" y="39"/>
                    <a:pt x="51" y="47"/>
                    <a:pt x="52" y="51"/>
                  </a:cubicBezTo>
                  <a:cubicBezTo>
                    <a:pt x="54" y="59"/>
                    <a:pt x="58" y="63"/>
                    <a:pt x="64" y="68"/>
                  </a:cubicBezTo>
                  <a:cubicBezTo>
                    <a:pt x="66" y="71"/>
                    <a:pt x="68" y="74"/>
                    <a:pt x="72" y="74"/>
                  </a:cubicBezTo>
                  <a:cubicBezTo>
                    <a:pt x="73" y="74"/>
                    <a:pt x="74" y="74"/>
                    <a:pt x="74" y="73"/>
                  </a:cubicBezTo>
                  <a:cubicBezTo>
                    <a:pt x="74" y="70"/>
                    <a:pt x="71" y="70"/>
                    <a:pt x="70" y="68"/>
                  </a:cubicBezTo>
                  <a:cubicBezTo>
                    <a:pt x="67" y="66"/>
                    <a:pt x="66" y="64"/>
                    <a:pt x="66" y="61"/>
                  </a:cubicBezTo>
                  <a:cubicBezTo>
                    <a:pt x="66" y="58"/>
                    <a:pt x="69" y="55"/>
                    <a:pt x="69" y="55"/>
                  </a:cubicBezTo>
                  <a:cubicBezTo>
                    <a:pt x="69" y="55"/>
                    <a:pt x="69" y="55"/>
                    <a:pt x="70" y="55"/>
                  </a:cubicBezTo>
                  <a:cubicBezTo>
                    <a:pt x="71" y="54"/>
                    <a:pt x="71" y="57"/>
                    <a:pt x="71" y="59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3" y="66"/>
                    <a:pt x="79" y="66"/>
                    <a:pt x="79" y="70"/>
                  </a:cubicBezTo>
                  <a:cubicBezTo>
                    <a:pt x="79" y="72"/>
                    <a:pt x="77" y="72"/>
                    <a:pt x="77" y="74"/>
                  </a:cubicBezTo>
                  <a:cubicBezTo>
                    <a:pt x="77" y="79"/>
                    <a:pt x="84" y="78"/>
                    <a:pt x="89" y="78"/>
                  </a:cubicBezTo>
                  <a:cubicBezTo>
                    <a:pt x="89" y="78"/>
                    <a:pt x="88" y="78"/>
                    <a:pt x="90" y="78"/>
                  </a:cubicBezTo>
                  <a:cubicBezTo>
                    <a:pt x="92" y="78"/>
                    <a:pt x="92" y="78"/>
                    <a:pt x="92" y="76"/>
                  </a:cubicBezTo>
                  <a:cubicBezTo>
                    <a:pt x="92" y="74"/>
                    <a:pt x="92" y="74"/>
                    <a:pt x="89" y="68"/>
                  </a:cubicBezTo>
                  <a:cubicBezTo>
                    <a:pt x="86" y="61"/>
                    <a:pt x="81" y="54"/>
                    <a:pt x="78" y="50"/>
                  </a:cubicBezTo>
                  <a:cubicBezTo>
                    <a:pt x="77" y="48"/>
                    <a:pt x="77" y="45"/>
                    <a:pt x="81" y="49"/>
                  </a:cubicBezTo>
                  <a:cubicBezTo>
                    <a:pt x="84" y="53"/>
                    <a:pt x="92" y="64"/>
                    <a:pt x="94" y="70"/>
                  </a:cubicBezTo>
                  <a:cubicBezTo>
                    <a:pt x="94" y="70"/>
                    <a:pt x="98" y="78"/>
                    <a:pt x="98" y="78"/>
                  </a:cubicBezTo>
                  <a:cubicBezTo>
                    <a:pt x="98" y="78"/>
                    <a:pt x="98" y="79"/>
                    <a:pt x="99" y="79"/>
                  </a:cubicBezTo>
                  <a:cubicBezTo>
                    <a:pt x="101" y="77"/>
                    <a:pt x="102" y="75"/>
                    <a:pt x="103" y="71"/>
                  </a:cubicBezTo>
                  <a:cubicBezTo>
                    <a:pt x="104" y="68"/>
                    <a:pt x="106" y="68"/>
                    <a:pt x="106" y="65"/>
                  </a:cubicBezTo>
                  <a:cubicBezTo>
                    <a:pt x="106" y="62"/>
                    <a:pt x="104" y="60"/>
                    <a:pt x="102" y="60"/>
                  </a:cubicBezTo>
                  <a:moveTo>
                    <a:pt x="70" y="55"/>
                  </a:moveTo>
                  <a:cubicBezTo>
                    <a:pt x="70" y="55"/>
                    <a:pt x="70" y="55"/>
                    <a:pt x="70" y="55"/>
                  </a:cubicBezTo>
                  <a:cubicBezTo>
                    <a:pt x="70" y="55"/>
                    <a:pt x="69" y="55"/>
                    <a:pt x="70" y="5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B58EF94-1D82-47E9-8773-2B090E80456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8" y="2074"/>
              <a:ext cx="169" cy="114"/>
            </a:xfrm>
            <a:custGeom>
              <a:avLst/>
              <a:gdLst>
                <a:gd name="T0" fmla="*/ 44 w 79"/>
                <a:gd name="T1" fmla="*/ 18 h 53"/>
                <a:gd name="T2" fmla="*/ 72 w 79"/>
                <a:gd name="T3" fmla="*/ 35 h 53"/>
                <a:gd name="T4" fmla="*/ 79 w 79"/>
                <a:gd name="T5" fmla="*/ 37 h 53"/>
                <a:gd name="T6" fmla="*/ 79 w 79"/>
                <a:gd name="T7" fmla="*/ 36 h 53"/>
                <a:gd name="T8" fmla="*/ 70 w 79"/>
                <a:gd name="T9" fmla="*/ 26 h 53"/>
                <a:gd name="T10" fmla="*/ 70 w 79"/>
                <a:gd name="T11" fmla="*/ 20 h 53"/>
                <a:gd name="T12" fmla="*/ 65 w 79"/>
                <a:gd name="T13" fmla="*/ 15 h 53"/>
                <a:gd name="T14" fmla="*/ 61 w 79"/>
                <a:gd name="T15" fmla="*/ 15 h 53"/>
                <a:gd name="T16" fmla="*/ 57 w 79"/>
                <a:gd name="T17" fmla="*/ 10 h 53"/>
                <a:gd name="T18" fmla="*/ 50 w 79"/>
                <a:gd name="T19" fmla="*/ 9 h 53"/>
                <a:gd name="T20" fmla="*/ 47 w 79"/>
                <a:gd name="T21" fmla="*/ 7 h 53"/>
                <a:gd name="T22" fmla="*/ 42 w 79"/>
                <a:gd name="T23" fmla="*/ 3 h 53"/>
                <a:gd name="T24" fmla="*/ 36 w 79"/>
                <a:gd name="T25" fmla="*/ 5 h 53"/>
                <a:gd name="T26" fmla="*/ 26 w 79"/>
                <a:gd name="T27" fmla="*/ 0 h 53"/>
                <a:gd name="T28" fmla="*/ 19 w 79"/>
                <a:gd name="T29" fmla="*/ 7 h 53"/>
                <a:gd name="T30" fmla="*/ 22 w 79"/>
                <a:gd name="T31" fmla="*/ 14 h 53"/>
                <a:gd name="T32" fmla="*/ 28 w 79"/>
                <a:gd name="T33" fmla="*/ 21 h 53"/>
                <a:gd name="T34" fmla="*/ 33 w 79"/>
                <a:gd name="T35" fmla="*/ 20 h 53"/>
                <a:gd name="T36" fmla="*/ 39 w 79"/>
                <a:gd name="T37" fmla="*/ 23 h 53"/>
                <a:gd name="T38" fmla="*/ 36 w 79"/>
                <a:gd name="T39" fmla="*/ 25 h 53"/>
                <a:gd name="T40" fmla="*/ 31 w 79"/>
                <a:gd name="T41" fmla="*/ 24 h 53"/>
                <a:gd name="T42" fmla="*/ 28 w 79"/>
                <a:gd name="T43" fmla="*/ 26 h 53"/>
                <a:gd name="T44" fmla="*/ 26 w 79"/>
                <a:gd name="T45" fmla="*/ 27 h 53"/>
                <a:gd name="T46" fmla="*/ 18 w 79"/>
                <a:gd name="T47" fmla="*/ 23 h 53"/>
                <a:gd name="T48" fmla="*/ 12 w 79"/>
                <a:gd name="T49" fmla="*/ 28 h 53"/>
                <a:gd name="T50" fmla="*/ 3 w 79"/>
                <a:gd name="T51" fmla="*/ 30 h 53"/>
                <a:gd name="T52" fmla="*/ 0 w 79"/>
                <a:gd name="T53" fmla="*/ 34 h 53"/>
                <a:gd name="T54" fmla="*/ 5 w 79"/>
                <a:gd name="T55" fmla="*/ 40 h 53"/>
                <a:gd name="T56" fmla="*/ 13 w 79"/>
                <a:gd name="T57" fmla="*/ 48 h 53"/>
                <a:gd name="T58" fmla="*/ 18 w 79"/>
                <a:gd name="T59" fmla="*/ 46 h 53"/>
                <a:gd name="T60" fmla="*/ 27 w 79"/>
                <a:gd name="T61" fmla="*/ 51 h 53"/>
                <a:gd name="T62" fmla="*/ 34 w 79"/>
                <a:gd name="T63" fmla="*/ 50 h 53"/>
                <a:gd name="T64" fmla="*/ 43 w 79"/>
                <a:gd name="T65" fmla="*/ 53 h 53"/>
                <a:gd name="T66" fmla="*/ 51 w 79"/>
                <a:gd name="T67" fmla="*/ 51 h 53"/>
                <a:gd name="T68" fmla="*/ 52 w 79"/>
                <a:gd name="T69" fmla="*/ 51 h 53"/>
                <a:gd name="T70" fmla="*/ 59 w 79"/>
                <a:gd name="T71" fmla="*/ 53 h 53"/>
                <a:gd name="T72" fmla="*/ 70 w 79"/>
                <a:gd name="T73" fmla="*/ 49 h 53"/>
                <a:gd name="T74" fmla="*/ 40 w 79"/>
                <a:gd name="T75" fmla="*/ 44 h 53"/>
                <a:gd name="T76" fmla="*/ 25 w 79"/>
                <a:gd name="T77" fmla="*/ 39 h 53"/>
                <a:gd name="T78" fmla="*/ 25 w 79"/>
                <a:gd name="T79" fmla="*/ 36 h 53"/>
                <a:gd name="T80" fmla="*/ 49 w 79"/>
                <a:gd name="T81" fmla="*/ 42 h 53"/>
                <a:gd name="T82" fmla="*/ 67 w 79"/>
                <a:gd name="T83" fmla="*/ 45 h 53"/>
                <a:gd name="T84" fmla="*/ 67 w 79"/>
                <a:gd name="T85" fmla="*/ 43 h 53"/>
                <a:gd name="T86" fmla="*/ 55 w 79"/>
                <a:gd name="T87" fmla="*/ 41 h 53"/>
                <a:gd name="T88" fmla="*/ 56 w 79"/>
                <a:gd name="T89" fmla="*/ 38 h 53"/>
                <a:gd name="T90" fmla="*/ 74 w 79"/>
                <a:gd name="T91" fmla="*/ 40 h 53"/>
                <a:gd name="T92" fmla="*/ 73 w 79"/>
                <a:gd name="T93" fmla="*/ 39 h 53"/>
                <a:gd name="T94" fmla="*/ 39 w 79"/>
                <a:gd name="T95" fmla="*/ 19 h 53"/>
                <a:gd name="T96" fmla="*/ 44 w 79"/>
                <a:gd name="T97" fmla="*/ 18 h 53"/>
                <a:gd name="T98" fmla="*/ 50 w 79"/>
                <a:gd name="T99" fmla="*/ 30 h 53"/>
                <a:gd name="T100" fmla="*/ 45 w 79"/>
                <a:gd name="T101" fmla="*/ 32 h 53"/>
                <a:gd name="T102" fmla="*/ 40 w 79"/>
                <a:gd name="T103" fmla="*/ 34 h 53"/>
                <a:gd name="T104" fmla="*/ 38 w 79"/>
                <a:gd name="T105" fmla="*/ 32 h 53"/>
                <a:gd name="T106" fmla="*/ 50 w 79"/>
                <a:gd name="T107" fmla="*/ 3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" h="53">
                  <a:moveTo>
                    <a:pt x="44" y="18"/>
                  </a:moveTo>
                  <a:cubicBezTo>
                    <a:pt x="48" y="22"/>
                    <a:pt x="65" y="32"/>
                    <a:pt x="72" y="35"/>
                  </a:cubicBezTo>
                  <a:cubicBezTo>
                    <a:pt x="75" y="35"/>
                    <a:pt x="76" y="36"/>
                    <a:pt x="79" y="37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79" y="31"/>
                    <a:pt x="72" y="31"/>
                    <a:pt x="70" y="26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69" y="17"/>
                    <a:pt x="68" y="15"/>
                    <a:pt x="65" y="15"/>
                  </a:cubicBezTo>
                  <a:cubicBezTo>
                    <a:pt x="64" y="15"/>
                    <a:pt x="63" y="15"/>
                    <a:pt x="61" y="15"/>
                  </a:cubicBezTo>
                  <a:cubicBezTo>
                    <a:pt x="58" y="15"/>
                    <a:pt x="59" y="11"/>
                    <a:pt x="57" y="10"/>
                  </a:cubicBezTo>
                  <a:cubicBezTo>
                    <a:pt x="55" y="8"/>
                    <a:pt x="53" y="9"/>
                    <a:pt x="50" y="9"/>
                  </a:cubicBezTo>
                  <a:cubicBezTo>
                    <a:pt x="49" y="9"/>
                    <a:pt x="48" y="8"/>
                    <a:pt x="47" y="7"/>
                  </a:cubicBezTo>
                  <a:cubicBezTo>
                    <a:pt x="45" y="5"/>
                    <a:pt x="44" y="3"/>
                    <a:pt x="42" y="3"/>
                  </a:cubicBezTo>
                  <a:cubicBezTo>
                    <a:pt x="39" y="3"/>
                    <a:pt x="38" y="5"/>
                    <a:pt x="36" y="5"/>
                  </a:cubicBezTo>
                  <a:cubicBezTo>
                    <a:pt x="32" y="5"/>
                    <a:pt x="30" y="0"/>
                    <a:pt x="26" y="0"/>
                  </a:cubicBezTo>
                  <a:cubicBezTo>
                    <a:pt x="22" y="0"/>
                    <a:pt x="19" y="3"/>
                    <a:pt x="19" y="7"/>
                  </a:cubicBezTo>
                  <a:cubicBezTo>
                    <a:pt x="19" y="10"/>
                    <a:pt x="21" y="11"/>
                    <a:pt x="22" y="14"/>
                  </a:cubicBezTo>
                  <a:cubicBezTo>
                    <a:pt x="23" y="17"/>
                    <a:pt x="24" y="21"/>
                    <a:pt x="28" y="21"/>
                  </a:cubicBezTo>
                  <a:cubicBezTo>
                    <a:pt x="30" y="21"/>
                    <a:pt x="31" y="20"/>
                    <a:pt x="33" y="20"/>
                  </a:cubicBezTo>
                  <a:cubicBezTo>
                    <a:pt x="36" y="20"/>
                    <a:pt x="39" y="21"/>
                    <a:pt x="39" y="23"/>
                  </a:cubicBezTo>
                  <a:cubicBezTo>
                    <a:pt x="39" y="25"/>
                    <a:pt x="37" y="25"/>
                    <a:pt x="36" y="25"/>
                  </a:cubicBezTo>
                  <a:cubicBezTo>
                    <a:pt x="34" y="25"/>
                    <a:pt x="33" y="24"/>
                    <a:pt x="31" y="24"/>
                  </a:cubicBezTo>
                  <a:cubicBezTo>
                    <a:pt x="30" y="24"/>
                    <a:pt x="29" y="25"/>
                    <a:pt x="28" y="26"/>
                  </a:cubicBezTo>
                  <a:cubicBezTo>
                    <a:pt x="27" y="26"/>
                    <a:pt x="27" y="27"/>
                    <a:pt x="26" y="27"/>
                  </a:cubicBezTo>
                  <a:cubicBezTo>
                    <a:pt x="22" y="27"/>
                    <a:pt x="21" y="23"/>
                    <a:pt x="18" y="23"/>
                  </a:cubicBezTo>
                  <a:cubicBezTo>
                    <a:pt x="15" y="23"/>
                    <a:pt x="15" y="27"/>
                    <a:pt x="12" y="28"/>
                  </a:cubicBezTo>
                  <a:cubicBezTo>
                    <a:pt x="9" y="30"/>
                    <a:pt x="6" y="28"/>
                    <a:pt x="3" y="30"/>
                  </a:cubicBezTo>
                  <a:cubicBezTo>
                    <a:pt x="2" y="31"/>
                    <a:pt x="0" y="32"/>
                    <a:pt x="0" y="34"/>
                  </a:cubicBezTo>
                  <a:cubicBezTo>
                    <a:pt x="0" y="37"/>
                    <a:pt x="3" y="38"/>
                    <a:pt x="5" y="40"/>
                  </a:cubicBezTo>
                  <a:cubicBezTo>
                    <a:pt x="7" y="43"/>
                    <a:pt x="9" y="48"/>
                    <a:pt x="13" y="48"/>
                  </a:cubicBezTo>
                  <a:cubicBezTo>
                    <a:pt x="15" y="48"/>
                    <a:pt x="16" y="46"/>
                    <a:pt x="18" y="46"/>
                  </a:cubicBezTo>
                  <a:cubicBezTo>
                    <a:pt x="22" y="46"/>
                    <a:pt x="23" y="51"/>
                    <a:pt x="27" y="51"/>
                  </a:cubicBezTo>
                  <a:cubicBezTo>
                    <a:pt x="30" y="51"/>
                    <a:pt x="31" y="50"/>
                    <a:pt x="34" y="50"/>
                  </a:cubicBezTo>
                  <a:cubicBezTo>
                    <a:pt x="37" y="50"/>
                    <a:pt x="39" y="53"/>
                    <a:pt x="43" y="53"/>
                  </a:cubicBezTo>
                  <a:cubicBezTo>
                    <a:pt x="46" y="53"/>
                    <a:pt x="48" y="51"/>
                    <a:pt x="51" y="51"/>
                  </a:cubicBezTo>
                  <a:cubicBezTo>
                    <a:pt x="51" y="51"/>
                    <a:pt x="52" y="51"/>
                    <a:pt x="52" y="51"/>
                  </a:cubicBezTo>
                  <a:cubicBezTo>
                    <a:pt x="55" y="51"/>
                    <a:pt x="56" y="53"/>
                    <a:pt x="59" y="53"/>
                  </a:cubicBezTo>
                  <a:cubicBezTo>
                    <a:pt x="64" y="53"/>
                    <a:pt x="67" y="52"/>
                    <a:pt x="70" y="49"/>
                  </a:cubicBezTo>
                  <a:cubicBezTo>
                    <a:pt x="70" y="49"/>
                    <a:pt x="49" y="46"/>
                    <a:pt x="40" y="44"/>
                  </a:cubicBezTo>
                  <a:cubicBezTo>
                    <a:pt x="30" y="41"/>
                    <a:pt x="27" y="40"/>
                    <a:pt x="25" y="39"/>
                  </a:cubicBezTo>
                  <a:cubicBezTo>
                    <a:pt x="22" y="37"/>
                    <a:pt x="21" y="35"/>
                    <a:pt x="25" y="36"/>
                  </a:cubicBezTo>
                  <a:cubicBezTo>
                    <a:pt x="30" y="37"/>
                    <a:pt x="43" y="40"/>
                    <a:pt x="49" y="42"/>
                  </a:cubicBezTo>
                  <a:cubicBezTo>
                    <a:pt x="54" y="43"/>
                    <a:pt x="63" y="45"/>
                    <a:pt x="67" y="45"/>
                  </a:cubicBezTo>
                  <a:cubicBezTo>
                    <a:pt x="71" y="45"/>
                    <a:pt x="72" y="43"/>
                    <a:pt x="67" y="43"/>
                  </a:cubicBezTo>
                  <a:cubicBezTo>
                    <a:pt x="63" y="43"/>
                    <a:pt x="59" y="42"/>
                    <a:pt x="55" y="41"/>
                  </a:cubicBezTo>
                  <a:cubicBezTo>
                    <a:pt x="51" y="39"/>
                    <a:pt x="50" y="36"/>
                    <a:pt x="56" y="38"/>
                  </a:cubicBezTo>
                  <a:cubicBezTo>
                    <a:pt x="63" y="39"/>
                    <a:pt x="70" y="40"/>
                    <a:pt x="74" y="40"/>
                  </a:cubicBezTo>
                  <a:cubicBezTo>
                    <a:pt x="78" y="40"/>
                    <a:pt x="76" y="40"/>
                    <a:pt x="73" y="39"/>
                  </a:cubicBezTo>
                  <a:cubicBezTo>
                    <a:pt x="70" y="37"/>
                    <a:pt x="45" y="24"/>
                    <a:pt x="39" y="19"/>
                  </a:cubicBezTo>
                  <a:cubicBezTo>
                    <a:pt x="35" y="15"/>
                    <a:pt x="40" y="14"/>
                    <a:pt x="44" y="18"/>
                  </a:cubicBezTo>
                  <a:moveTo>
                    <a:pt x="50" y="30"/>
                  </a:moveTo>
                  <a:cubicBezTo>
                    <a:pt x="50" y="32"/>
                    <a:pt x="47" y="32"/>
                    <a:pt x="45" y="32"/>
                  </a:cubicBezTo>
                  <a:cubicBezTo>
                    <a:pt x="43" y="32"/>
                    <a:pt x="42" y="34"/>
                    <a:pt x="40" y="34"/>
                  </a:cubicBezTo>
                  <a:cubicBezTo>
                    <a:pt x="39" y="34"/>
                    <a:pt x="38" y="33"/>
                    <a:pt x="38" y="32"/>
                  </a:cubicBezTo>
                  <a:cubicBezTo>
                    <a:pt x="40" y="28"/>
                    <a:pt x="46" y="28"/>
                    <a:pt x="50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B1431466-0A57-47E5-B307-B585D65E22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5" y="2018"/>
              <a:ext cx="13" cy="47"/>
            </a:xfrm>
            <a:custGeom>
              <a:avLst/>
              <a:gdLst>
                <a:gd name="T0" fmla="*/ 5 w 6"/>
                <a:gd name="T1" fmla="*/ 22 h 22"/>
                <a:gd name="T2" fmla="*/ 6 w 6"/>
                <a:gd name="T3" fmla="*/ 20 h 22"/>
                <a:gd name="T4" fmla="*/ 5 w 6"/>
                <a:gd name="T5" fmla="*/ 8 h 22"/>
                <a:gd name="T6" fmla="*/ 5 w 6"/>
                <a:gd name="T7" fmla="*/ 8 h 22"/>
                <a:gd name="T8" fmla="*/ 5 w 6"/>
                <a:gd name="T9" fmla="*/ 2 h 22"/>
                <a:gd name="T10" fmla="*/ 4 w 6"/>
                <a:gd name="T11" fmla="*/ 0 h 22"/>
                <a:gd name="T12" fmla="*/ 3 w 6"/>
                <a:gd name="T13" fmla="*/ 0 h 22"/>
                <a:gd name="T14" fmla="*/ 2 w 6"/>
                <a:gd name="T15" fmla="*/ 3 h 22"/>
                <a:gd name="T16" fmla="*/ 5 w 6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2">
                  <a:moveTo>
                    <a:pt x="5" y="22"/>
                  </a:moveTo>
                  <a:cubicBezTo>
                    <a:pt x="6" y="21"/>
                    <a:pt x="6" y="21"/>
                    <a:pt x="6" y="20"/>
                  </a:cubicBezTo>
                  <a:cubicBezTo>
                    <a:pt x="6" y="15"/>
                    <a:pt x="5" y="13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1" y="0"/>
                    <a:pt x="2" y="3"/>
                    <a:pt x="2" y="3"/>
                  </a:cubicBezTo>
                  <a:cubicBezTo>
                    <a:pt x="3" y="10"/>
                    <a:pt x="0" y="17"/>
                    <a:pt x="5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178AA585-BA51-4B3A-BEAB-8AE3B511CE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7" y="1894"/>
              <a:ext cx="124" cy="178"/>
            </a:xfrm>
            <a:custGeom>
              <a:avLst/>
              <a:gdLst>
                <a:gd name="T0" fmla="*/ 58 w 58"/>
                <a:gd name="T1" fmla="*/ 39 h 83"/>
                <a:gd name="T2" fmla="*/ 55 w 58"/>
                <a:gd name="T3" fmla="*/ 32 h 83"/>
                <a:gd name="T4" fmla="*/ 52 w 58"/>
                <a:gd name="T5" fmla="*/ 29 h 83"/>
                <a:gd name="T6" fmla="*/ 58 w 58"/>
                <a:gd name="T7" fmla="*/ 20 h 83"/>
                <a:gd name="T8" fmla="*/ 51 w 58"/>
                <a:gd name="T9" fmla="*/ 12 h 83"/>
                <a:gd name="T10" fmla="*/ 52 w 58"/>
                <a:gd name="T11" fmla="*/ 8 h 83"/>
                <a:gd name="T12" fmla="*/ 45 w 58"/>
                <a:gd name="T13" fmla="*/ 0 h 83"/>
                <a:gd name="T14" fmla="*/ 38 w 58"/>
                <a:gd name="T15" fmla="*/ 4 h 83"/>
                <a:gd name="T16" fmla="*/ 38 w 58"/>
                <a:gd name="T17" fmla="*/ 12 h 83"/>
                <a:gd name="T18" fmla="*/ 32 w 58"/>
                <a:gd name="T19" fmla="*/ 13 h 83"/>
                <a:gd name="T20" fmla="*/ 28 w 58"/>
                <a:gd name="T21" fmla="*/ 17 h 83"/>
                <a:gd name="T22" fmla="*/ 30 w 58"/>
                <a:gd name="T23" fmla="*/ 22 h 83"/>
                <a:gd name="T24" fmla="*/ 32 w 58"/>
                <a:gd name="T25" fmla="*/ 27 h 83"/>
                <a:gd name="T26" fmla="*/ 28 w 58"/>
                <a:gd name="T27" fmla="*/ 30 h 83"/>
                <a:gd name="T28" fmla="*/ 25 w 58"/>
                <a:gd name="T29" fmla="*/ 29 h 83"/>
                <a:gd name="T30" fmla="*/ 25 w 58"/>
                <a:gd name="T31" fmla="*/ 25 h 83"/>
                <a:gd name="T32" fmla="*/ 17 w 58"/>
                <a:gd name="T33" fmla="*/ 20 h 83"/>
                <a:gd name="T34" fmla="*/ 8 w 58"/>
                <a:gd name="T35" fmla="*/ 15 h 83"/>
                <a:gd name="T36" fmla="*/ 5 w 58"/>
                <a:gd name="T37" fmla="*/ 18 h 83"/>
                <a:gd name="T38" fmla="*/ 5 w 58"/>
                <a:gd name="T39" fmla="*/ 22 h 83"/>
                <a:gd name="T40" fmla="*/ 0 w 58"/>
                <a:gd name="T41" fmla="*/ 28 h 83"/>
                <a:gd name="T42" fmla="*/ 8 w 58"/>
                <a:gd name="T43" fmla="*/ 34 h 83"/>
                <a:gd name="T44" fmla="*/ 10 w 58"/>
                <a:gd name="T45" fmla="*/ 43 h 83"/>
                <a:gd name="T46" fmla="*/ 22 w 58"/>
                <a:gd name="T47" fmla="*/ 55 h 83"/>
                <a:gd name="T48" fmla="*/ 23 w 58"/>
                <a:gd name="T49" fmla="*/ 55 h 83"/>
                <a:gd name="T50" fmla="*/ 17 w 58"/>
                <a:gd name="T51" fmla="*/ 41 h 83"/>
                <a:gd name="T52" fmla="*/ 12 w 58"/>
                <a:gd name="T53" fmla="*/ 30 h 83"/>
                <a:gd name="T54" fmla="*/ 14 w 58"/>
                <a:gd name="T55" fmla="*/ 26 h 83"/>
                <a:gd name="T56" fmla="*/ 17 w 58"/>
                <a:gd name="T57" fmla="*/ 37 h 83"/>
                <a:gd name="T58" fmla="*/ 23 w 58"/>
                <a:gd name="T59" fmla="*/ 47 h 83"/>
                <a:gd name="T60" fmla="*/ 27 w 58"/>
                <a:gd name="T61" fmla="*/ 56 h 83"/>
                <a:gd name="T62" fmla="*/ 32 w 58"/>
                <a:gd name="T63" fmla="*/ 60 h 83"/>
                <a:gd name="T64" fmla="*/ 34 w 58"/>
                <a:gd name="T65" fmla="*/ 58 h 83"/>
                <a:gd name="T66" fmla="*/ 32 w 58"/>
                <a:gd name="T67" fmla="*/ 54 h 83"/>
                <a:gd name="T68" fmla="*/ 33 w 58"/>
                <a:gd name="T69" fmla="*/ 52 h 83"/>
                <a:gd name="T70" fmla="*/ 38 w 58"/>
                <a:gd name="T71" fmla="*/ 56 h 83"/>
                <a:gd name="T72" fmla="*/ 37 w 58"/>
                <a:gd name="T73" fmla="*/ 60 h 83"/>
                <a:gd name="T74" fmla="*/ 41 w 58"/>
                <a:gd name="T75" fmla="*/ 66 h 83"/>
                <a:gd name="T76" fmla="*/ 43 w 58"/>
                <a:gd name="T77" fmla="*/ 65 h 83"/>
                <a:gd name="T78" fmla="*/ 41 w 58"/>
                <a:gd name="T79" fmla="*/ 61 h 83"/>
                <a:gd name="T80" fmla="*/ 40 w 58"/>
                <a:gd name="T81" fmla="*/ 36 h 83"/>
                <a:gd name="T82" fmla="*/ 40 w 58"/>
                <a:gd name="T83" fmla="*/ 25 h 83"/>
                <a:gd name="T84" fmla="*/ 42 w 58"/>
                <a:gd name="T85" fmla="*/ 17 h 83"/>
                <a:gd name="T86" fmla="*/ 43 w 58"/>
                <a:gd name="T87" fmla="*/ 20 h 83"/>
                <a:gd name="T88" fmla="*/ 43 w 58"/>
                <a:gd name="T89" fmla="*/ 23 h 83"/>
                <a:gd name="T90" fmla="*/ 46 w 58"/>
                <a:gd name="T91" fmla="*/ 64 h 83"/>
                <a:gd name="T92" fmla="*/ 55 w 58"/>
                <a:gd name="T93" fmla="*/ 82 h 83"/>
                <a:gd name="T94" fmla="*/ 55 w 58"/>
                <a:gd name="T95" fmla="*/ 79 h 83"/>
                <a:gd name="T96" fmla="*/ 52 w 58"/>
                <a:gd name="T97" fmla="*/ 55 h 83"/>
                <a:gd name="T98" fmla="*/ 53 w 58"/>
                <a:gd name="T99" fmla="*/ 51 h 83"/>
                <a:gd name="T100" fmla="*/ 52 w 58"/>
                <a:gd name="T101" fmla="*/ 47 h 83"/>
                <a:gd name="T102" fmla="*/ 58 w 58"/>
                <a:gd name="T103" fmla="*/ 39 h 83"/>
                <a:gd name="T104" fmla="*/ 31 w 58"/>
                <a:gd name="T105" fmla="*/ 45 h 83"/>
                <a:gd name="T106" fmla="*/ 29 w 58"/>
                <a:gd name="T107" fmla="*/ 42 h 83"/>
                <a:gd name="T108" fmla="*/ 30 w 58"/>
                <a:gd name="T109" fmla="*/ 40 h 83"/>
                <a:gd name="T110" fmla="*/ 31 w 58"/>
                <a:gd name="T111" fmla="*/ 41 h 83"/>
                <a:gd name="T112" fmla="*/ 32 w 58"/>
                <a:gd name="T113" fmla="*/ 43 h 83"/>
                <a:gd name="T114" fmla="*/ 31 w 58"/>
                <a:gd name="T115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83">
                  <a:moveTo>
                    <a:pt x="58" y="39"/>
                  </a:moveTo>
                  <a:cubicBezTo>
                    <a:pt x="58" y="36"/>
                    <a:pt x="56" y="34"/>
                    <a:pt x="55" y="32"/>
                  </a:cubicBezTo>
                  <a:cubicBezTo>
                    <a:pt x="53" y="31"/>
                    <a:pt x="52" y="30"/>
                    <a:pt x="52" y="29"/>
                  </a:cubicBezTo>
                  <a:cubicBezTo>
                    <a:pt x="52" y="25"/>
                    <a:pt x="58" y="24"/>
                    <a:pt x="58" y="20"/>
                  </a:cubicBezTo>
                  <a:cubicBezTo>
                    <a:pt x="58" y="15"/>
                    <a:pt x="51" y="17"/>
                    <a:pt x="51" y="12"/>
                  </a:cubicBezTo>
                  <a:cubicBezTo>
                    <a:pt x="51" y="11"/>
                    <a:pt x="52" y="9"/>
                    <a:pt x="52" y="8"/>
                  </a:cubicBezTo>
                  <a:cubicBezTo>
                    <a:pt x="52" y="3"/>
                    <a:pt x="49" y="0"/>
                    <a:pt x="45" y="0"/>
                  </a:cubicBezTo>
                  <a:cubicBezTo>
                    <a:pt x="42" y="0"/>
                    <a:pt x="40" y="1"/>
                    <a:pt x="38" y="4"/>
                  </a:cubicBezTo>
                  <a:cubicBezTo>
                    <a:pt x="37" y="7"/>
                    <a:pt x="40" y="9"/>
                    <a:pt x="38" y="12"/>
                  </a:cubicBezTo>
                  <a:cubicBezTo>
                    <a:pt x="36" y="14"/>
                    <a:pt x="34" y="14"/>
                    <a:pt x="32" y="13"/>
                  </a:cubicBezTo>
                  <a:cubicBezTo>
                    <a:pt x="30" y="14"/>
                    <a:pt x="28" y="15"/>
                    <a:pt x="28" y="17"/>
                  </a:cubicBezTo>
                  <a:cubicBezTo>
                    <a:pt x="28" y="19"/>
                    <a:pt x="28" y="21"/>
                    <a:pt x="30" y="22"/>
                  </a:cubicBezTo>
                  <a:cubicBezTo>
                    <a:pt x="31" y="24"/>
                    <a:pt x="32" y="25"/>
                    <a:pt x="32" y="27"/>
                  </a:cubicBezTo>
                  <a:cubicBezTo>
                    <a:pt x="32" y="28"/>
                    <a:pt x="30" y="30"/>
                    <a:pt x="28" y="30"/>
                  </a:cubicBezTo>
                  <a:cubicBezTo>
                    <a:pt x="26" y="30"/>
                    <a:pt x="25" y="30"/>
                    <a:pt x="25" y="29"/>
                  </a:cubicBezTo>
                  <a:cubicBezTo>
                    <a:pt x="24" y="28"/>
                    <a:pt x="25" y="26"/>
                    <a:pt x="25" y="25"/>
                  </a:cubicBezTo>
                  <a:cubicBezTo>
                    <a:pt x="25" y="21"/>
                    <a:pt x="20" y="22"/>
                    <a:pt x="17" y="20"/>
                  </a:cubicBezTo>
                  <a:cubicBezTo>
                    <a:pt x="13" y="19"/>
                    <a:pt x="13" y="15"/>
                    <a:pt x="8" y="15"/>
                  </a:cubicBezTo>
                  <a:cubicBezTo>
                    <a:pt x="7" y="15"/>
                    <a:pt x="5" y="17"/>
                    <a:pt x="5" y="18"/>
                  </a:cubicBezTo>
                  <a:cubicBezTo>
                    <a:pt x="5" y="20"/>
                    <a:pt x="5" y="21"/>
                    <a:pt x="5" y="22"/>
                  </a:cubicBezTo>
                  <a:cubicBezTo>
                    <a:pt x="5" y="25"/>
                    <a:pt x="0" y="25"/>
                    <a:pt x="0" y="28"/>
                  </a:cubicBezTo>
                  <a:cubicBezTo>
                    <a:pt x="0" y="32"/>
                    <a:pt x="5" y="31"/>
                    <a:pt x="8" y="34"/>
                  </a:cubicBezTo>
                  <a:cubicBezTo>
                    <a:pt x="10" y="37"/>
                    <a:pt x="10" y="40"/>
                    <a:pt x="10" y="43"/>
                  </a:cubicBezTo>
                  <a:cubicBezTo>
                    <a:pt x="11" y="49"/>
                    <a:pt x="22" y="55"/>
                    <a:pt x="22" y="55"/>
                  </a:cubicBezTo>
                  <a:cubicBezTo>
                    <a:pt x="22" y="55"/>
                    <a:pt x="23" y="55"/>
                    <a:pt x="23" y="55"/>
                  </a:cubicBezTo>
                  <a:cubicBezTo>
                    <a:pt x="20" y="50"/>
                    <a:pt x="19" y="46"/>
                    <a:pt x="17" y="41"/>
                  </a:cubicBezTo>
                  <a:cubicBezTo>
                    <a:pt x="15" y="37"/>
                    <a:pt x="12" y="35"/>
                    <a:pt x="12" y="30"/>
                  </a:cubicBezTo>
                  <a:cubicBezTo>
                    <a:pt x="12" y="28"/>
                    <a:pt x="13" y="26"/>
                    <a:pt x="14" y="26"/>
                  </a:cubicBezTo>
                  <a:cubicBezTo>
                    <a:pt x="16" y="28"/>
                    <a:pt x="16" y="33"/>
                    <a:pt x="17" y="37"/>
                  </a:cubicBezTo>
                  <a:cubicBezTo>
                    <a:pt x="18" y="41"/>
                    <a:pt x="21" y="43"/>
                    <a:pt x="23" y="47"/>
                  </a:cubicBezTo>
                  <a:cubicBezTo>
                    <a:pt x="24" y="50"/>
                    <a:pt x="25" y="53"/>
                    <a:pt x="27" y="56"/>
                  </a:cubicBezTo>
                  <a:cubicBezTo>
                    <a:pt x="29" y="58"/>
                    <a:pt x="29" y="60"/>
                    <a:pt x="32" y="60"/>
                  </a:cubicBezTo>
                  <a:cubicBezTo>
                    <a:pt x="33" y="60"/>
                    <a:pt x="34" y="59"/>
                    <a:pt x="34" y="58"/>
                  </a:cubicBezTo>
                  <a:cubicBezTo>
                    <a:pt x="34" y="56"/>
                    <a:pt x="32" y="56"/>
                    <a:pt x="32" y="54"/>
                  </a:cubicBezTo>
                  <a:cubicBezTo>
                    <a:pt x="32" y="53"/>
                    <a:pt x="32" y="52"/>
                    <a:pt x="33" y="52"/>
                  </a:cubicBezTo>
                  <a:cubicBezTo>
                    <a:pt x="35" y="52"/>
                    <a:pt x="38" y="54"/>
                    <a:pt x="38" y="56"/>
                  </a:cubicBezTo>
                  <a:cubicBezTo>
                    <a:pt x="38" y="58"/>
                    <a:pt x="37" y="58"/>
                    <a:pt x="37" y="60"/>
                  </a:cubicBezTo>
                  <a:cubicBezTo>
                    <a:pt x="37" y="63"/>
                    <a:pt x="38" y="66"/>
                    <a:pt x="41" y="66"/>
                  </a:cubicBezTo>
                  <a:cubicBezTo>
                    <a:pt x="42" y="66"/>
                    <a:pt x="43" y="66"/>
                    <a:pt x="43" y="65"/>
                  </a:cubicBezTo>
                  <a:cubicBezTo>
                    <a:pt x="43" y="64"/>
                    <a:pt x="42" y="64"/>
                    <a:pt x="41" y="61"/>
                  </a:cubicBezTo>
                  <a:cubicBezTo>
                    <a:pt x="40" y="50"/>
                    <a:pt x="40" y="46"/>
                    <a:pt x="40" y="36"/>
                  </a:cubicBezTo>
                  <a:cubicBezTo>
                    <a:pt x="40" y="32"/>
                    <a:pt x="40" y="29"/>
                    <a:pt x="40" y="25"/>
                  </a:cubicBezTo>
                  <a:cubicBezTo>
                    <a:pt x="40" y="20"/>
                    <a:pt x="40" y="17"/>
                    <a:pt x="42" y="17"/>
                  </a:cubicBezTo>
                  <a:cubicBezTo>
                    <a:pt x="42" y="17"/>
                    <a:pt x="43" y="19"/>
                    <a:pt x="43" y="20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33"/>
                    <a:pt x="43" y="51"/>
                    <a:pt x="46" y="64"/>
                  </a:cubicBezTo>
                  <a:cubicBezTo>
                    <a:pt x="50" y="77"/>
                    <a:pt x="53" y="80"/>
                    <a:pt x="55" y="82"/>
                  </a:cubicBezTo>
                  <a:cubicBezTo>
                    <a:pt x="56" y="83"/>
                    <a:pt x="57" y="81"/>
                    <a:pt x="55" y="79"/>
                  </a:cubicBezTo>
                  <a:cubicBezTo>
                    <a:pt x="49" y="71"/>
                    <a:pt x="49" y="58"/>
                    <a:pt x="52" y="55"/>
                  </a:cubicBezTo>
                  <a:cubicBezTo>
                    <a:pt x="53" y="54"/>
                    <a:pt x="53" y="53"/>
                    <a:pt x="53" y="51"/>
                  </a:cubicBezTo>
                  <a:cubicBezTo>
                    <a:pt x="53" y="50"/>
                    <a:pt x="52" y="49"/>
                    <a:pt x="52" y="47"/>
                  </a:cubicBezTo>
                  <a:cubicBezTo>
                    <a:pt x="52" y="43"/>
                    <a:pt x="58" y="43"/>
                    <a:pt x="58" y="39"/>
                  </a:cubicBezTo>
                  <a:moveTo>
                    <a:pt x="31" y="45"/>
                  </a:moveTo>
                  <a:cubicBezTo>
                    <a:pt x="29" y="45"/>
                    <a:pt x="29" y="43"/>
                    <a:pt x="29" y="42"/>
                  </a:cubicBezTo>
                  <a:cubicBezTo>
                    <a:pt x="29" y="41"/>
                    <a:pt x="29" y="41"/>
                    <a:pt x="30" y="40"/>
                  </a:cubicBezTo>
                  <a:cubicBezTo>
                    <a:pt x="30" y="40"/>
                    <a:pt x="31" y="40"/>
                    <a:pt x="31" y="41"/>
                  </a:cubicBezTo>
                  <a:cubicBezTo>
                    <a:pt x="32" y="41"/>
                    <a:pt x="32" y="42"/>
                    <a:pt x="32" y="43"/>
                  </a:cubicBezTo>
                  <a:cubicBezTo>
                    <a:pt x="32" y="44"/>
                    <a:pt x="32" y="45"/>
                    <a:pt x="31" y="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ED3D8929-1A23-4A57-9BBD-63B55DC735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9" y="1999"/>
              <a:ext cx="133" cy="135"/>
            </a:xfrm>
            <a:custGeom>
              <a:avLst/>
              <a:gdLst>
                <a:gd name="T0" fmla="*/ 48 w 62"/>
                <a:gd name="T1" fmla="*/ 40 h 63"/>
                <a:gd name="T2" fmla="*/ 46 w 62"/>
                <a:gd name="T3" fmla="*/ 33 h 63"/>
                <a:gd name="T4" fmla="*/ 57 w 62"/>
                <a:gd name="T5" fmla="*/ 36 h 63"/>
                <a:gd name="T6" fmla="*/ 54 w 62"/>
                <a:gd name="T7" fmla="*/ 32 h 63"/>
                <a:gd name="T8" fmla="*/ 37 w 62"/>
                <a:gd name="T9" fmla="*/ 23 h 63"/>
                <a:gd name="T10" fmla="*/ 23 w 62"/>
                <a:gd name="T11" fmla="*/ 15 h 63"/>
                <a:gd name="T12" fmla="*/ 30 w 62"/>
                <a:gd name="T13" fmla="*/ 16 h 63"/>
                <a:gd name="T14" fmla="*/ 50 w 62"/>
                <a:gd name="T15" fmla="*/ 26 h 63"/>
                <a:gd name="T16" fmla="*/ 59 w 62"/>
                <a:gd name="T17" fmla="*/ 30 h 63"/>
                <a:gd name="T18" fmla="*/ 47 w 62"/>
                <a:gd name="T19" fmla="*/ 16 h 63"/>
                <a:gd name="T20" fmla="*/ 38 w 62"/>
                <a:gd name="T21" fmla="*/ 14 h 63"/>
                <a:gd name="T22" fmla="*/ 26 w 62"/>
                <a:gd name="T23" fmla="*/ 8 h 63"/>
                <a:gd name="T24" fmla="*/ 22 w 62"/>
                <a:gd name="T25" fmla="*/ 3 h 63"/>
                <a:gd name="T26" fmla="*/ 10 w 62"/>
                <a:gd name="T27" fmla="*/ 5 h 63"/>
                <a:gd name="T28" fmla="*/ 0 w 62"/>
                <a:gd name="T29" fmla="*/ 9 h 63"/>
                <a:gd name="T30" fmla="*/ 4 w 62"/>
                <a:gd name="T31" fmla="*/ 16 h 63"/>
                <a:gd name="T32" fmla="*/ 5 w 62"/>
                <a:gd name="T33" fmla="*/ 23 h 63"/>
                <a:gd name="T34" fmla="*/ 16 w 62"/>
                <a:gd name="T35" fmla="*/ 25 h 63"/>
                <a:gd name="T36" fmla="*/ 24 w 62"/>
                <a:gd name="T37" fmla="*/ 32 h 63"/>
                <a:gd name="T38" fmla="*/ 24 w 62"/>
                <a:gd name="T39" fmla="*/ 37 h 63"/>
                <a:gd name="T40" fmla="*/ 26 w 62"/>
                <a:gd name="T41" fmla="*/ 49 h 63"/>
                <a:gd name="T42" fmla="*/ 33 w 62"/>
                <a:gd name="T43" fmla="*/ 55 h 63"/>
                <a:gd name="T44" fmla="*/ 36 w 62"/>
                <a:gd name="T45" fmla="*/ 61 h 63"/>
                <a:gd name="T46" fmla="*/ 47 w 62"/>
                <a:gd name="T47" fmla="*/ 62 h 63"/>
                <a:gd name="T48" fmla="*/ 48 w 62"/>
                <a:gd name="T49" fmla="*/ 52 h 63"/>
                <a:gd name="T50" fmla="*/ 39 w 62"/>
                <a:gd name="T51" fmla="*/ 43 h 63"/>
                <a:gd name="T52" fmla="*/ 40 w 62"/>
                <a:gd name="T53" fmla="*/ 42 h 63"/>
                <a:gd name="T54" fmla="*/ 53 w 62"/>
                <a:gd name="T55" fmla="*/ 51 h 63"/>
                <a:gd name="T56" fmla="*/ 61 w 62"/>
                <a:gd name="T57" fmla="*/ 54 h 63"/>
                <a:gd name="T58" fmla="*/ 56 w 62"/>
                <a:gd name="T59" fmla="*/ 42 h 63"/>
                <a:gd name="T60" fmla="*/ 30 w 62"/>
                <a:gd name="T61" fmla="*/ 30 h 63"/>
                <a:gd name="T62" fmla="*/ 34 w 62"/>
                <a:gd name="T63" fmla="*/ 3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63">
                  <a:moveTo>
                    <a:pt x="56" y="42"/>
                  </a:moveTo>
                  <a:cubicBezTo>
                    <a:pt x="53" y="41"/>
                    <a:pt x="51" y="42"/>
                    <a:pt x="48" y="40"/>
                  </a:cubicBezTo>
                  <a:cubicBezTo>
                    <a:pt x="46" y="39"/>
                    <a:pt x="45" y="37"/>
                    <a:pt x="45" y="35"/>
                  </a:cubicBezTo>
                  <a:cubicBezTo>
                    <a:pt x="45" y="34"/>
                    <a:pt x="45" y="33"/>
                    <a:pt x="46" y="33"/>
                  </a:cubicBezTo>
                  <a:cubicBezTo>
                    <a:pt x="49" y="33"/>
                    <a:pt x="51" y="36"/>
                    <a:pt x="55" y="36"/>
                  </a:cubicBezTo>
                  <a:cubicBezTo>
                    <a:pt x="55" y="36"/>
                    <a:pt x="56" y="36"/>
                    <a:pt x="57" y="36"/>
                  </a:cubicBezTo>
                  <a:cubicBezTo>
                    <a:pt x="57" y="36"/>
                    <a:pt x="57" y="36"/>
                    <a:pt x="58" y="36"/>
                  </a:cubicBezTo>
                  <a:cubicBezTo>
                    <a:pt x="57" y="34"/>
                    <a:pt x="56" y="33"/>
                    <a:pt x="54" y="32"/>
                  </a:cubicBezTo>
                  <a:cubicBezTo>
                    <a:pt x="52" y="30"/>
                    <a:pt x="50" y="30"/>
                    <a:pt x="48" y="29"/>
                  </a:cubicBezTo>
                  <a:cubicBezTo>
                    <a:pt x="44" y="26"/>
                    <a:pt x="41" y="25"/>
                    <a:pt x="37" y="23"/>
                  </a:cubicBezTo>
                  <a:cubicBezTo>
                    <a:pt x="34" y="20"/>
                    <a:pt x="32" y="19"/>
                    <a:pt x="28" y="18"/>
                  </a:cubicBezTo>
                  <a:cubicBezTo>
                    <a:pt x="25" y="18"/>
                    <a:pt x="23" y="17"/>
                    <a:pt x="23" y="15"/>
                  </a:cubicBezTo>
                  <a:cubicBezTo>
                    <a:pt x="23" y="15"/>
                    <a:pt x="23" y="14"/>
                    <a:pt x="24" y="14"/>
                  </a:cubicBezTo>
                  <a:cubicBezTo>
                    <a:pt x="27" y="14"/>
                    <a:pt x="28" y="15"/>
                    <a:pt x="30" y="16"/>
                  </a:cubicBezTo>
                  <a:cubicBezTo>
                    <a:pt x="34" y="18"/>
                    <a:pt x="35" y="18"/>
                    <a:pt x="38" y="20"/>
                  </a:cubicBezTo>
                  <a:cubicBezTo>
                    <a:pt x="42" y="23"/>
                    <a:pt x="45" y="23"/>
                    <a:pt x="50" y="26"/>
                  </a:cubicBezTo>
                  <a:cubicBezTo>
                    <a:pt x="53" y="28"/>
                    <a:pt x="55" y="31"/>
                    <a:pt x="59" y="31"/>
                  </a:cubicBezTo>
                  <a:cubicBezTo>
                    <a:pt x="59" y="31"/>
                    <a:pt x="59" y="30"/>
                    <a:pt x="59" y="30"/>
                  </a:cubicBezTo>
                  <a:cubicBezTo>
                    <a:pt x="59" y="26"/>
                    <a:pt x="55" y="26"/>
                    <a:pt x="54" y="23"/>
                  </a:cubicBezTo>
                  <a:cubicBezTo>
                    <a:pt x="52" y="19"/>
                    <a:pt x="51" y="17"/>
                    <a:pt x="47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1" y="16"/>
                    <a:pt x="39" y="16"/>
                    <a:pt x="38" y="14"/>
                  </a:cubicBezTo>
                  <a:cubicBezTo>
                    <a:pt x="35" y="11"/>
                    <a:pt x="34" y="7"/>
                    <a:pt x="31" y="7"/>
                  </a:cubicBezTo>
                  <a:cubicBezTo>
                    <a:pt x="29" y="7"/>
                    <a:pt x="28" y="8"/>
                    <a:pt x="26" y="8"/>
                  </a:cubicBezTo>
                  <a:cubicBezTo>
                    <a:pt x="25" y="8"/>
                    <a:pt x="23" y="8"/>
                    <a:pt x="23" y="7"/>
                  </a:cubicBezTo>
                  <a:cubicBezTo>
                    <a:pt x="22" y="5"/>
                    <a:pt x="23" y="4"/>
                    <a:pt x="22" y="3"/>
                  </a:cubicBezTo>
                  <a:cubicBezTo>
                    <a:pt x="21" y="1"/>
                    <a:pt x="19" y="0"/>
                    <a:pt x="17" y="0"/>
                  </a:cubicBezTo>
                  <a:cubicBezTo>
                    <a:pt x="14" y="0"/>
                    <a:pt x="13" y="5"/>
                    <a:pt x="10" y="5"/>
                  </a:cubicBezTo>
                  <a:cubicBezTo>
                    <a:pt x="8" y="5"/>
                    <a:pt x="7" y="4"/>
                    <a:pt x="6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3"/>
                    <a:pt x="2" y="14"/>
                    <a:pt x="4" y="16"/>
                  </a:cubicBezTo>
                  <a:cubicBezTo>
                    <a:pt x="5" y="16"/>
                    <a:pt x="6" y="17"/>
                    <a:pt x="6" y="18"/>
                  </a:cubicBezTo>
                  <a:cubicBezTo>
                    <a:pt x="6" y="20"/>
                    <a:pt x="5" y="21"/>
                    <a:pt x="5" y="23"/>
                  </a:cubicBezTo>
                  <a:cubicBezTo>
                    <a:pt x="5" y="27"/>
                    <a:pt x="9" y="27"/>
                    <a:pt x="12" y="27"/>
                  </a:cubicBezTo>
                  <a:cubicBezTo>
                    <a:pt x="14" y="27"/>
                    <a:pt x="14" y="25"/>
                    <a:pt x="16" y="25"/>
                  </a:cubicBezTo>
                  <a:cubicBezTo>
                    <a:pt x="19" y="25"/>
                    <a:pt x="18" y="31"/>
                    <a:pt x="21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5" y="32"/>
                    <a:pt x="26" y="32"/>
                    <a:pt x="26" y="33"/>
                  </a:cubicBezTo>
                  <a:cubicBezTo>
                    <a:pt x="26" y="35"/>
                    <a:pt x="24" y="35"/>
                    <a:pt x="24" y="37"/>
                  </a:cubicBezTo>
                  <a:cubicBezTo>
                    <a:pt x="23" y="42"/>
                    <a:pt x="28" y="40"/>
                    <a:pt x="28" y="43"/>
                  </a:cubicBezTo>
                  <a:cubicBezTo>
                    <a:pt x="28" y="45"/>
                    <a:pt x="26" y="46"/>
                    <a:pt x="26" y="49"/>
                  </a:cubicBezTo>
                  <a:cubicBezTo>
                    <a:pt x="26" y="52"/>
                    <a:pt x="27" y="54"/>
                    <a:pt x="31" y="55"/>
                  </a:cubicBezTo>
                  <a:cubicBezTo>
                    <a:pt x="31" y="55"/>
                    <a:pt x="32" y="55"/>
                    <a:pt x="33" y="55"/>
                  </a:cubicBezTo>
                  <a:cubicBezTo>
                    <a:pt x="35" y="55"/>
                    <a:pt x="36" y="57"/>
                    <a:pt x="36" y="58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3"/>
                    <a:pt x="39" y="63"/>
                    <a:pt x="41" y="63"/>
                  </a:cubicBezTo>
                  <a:cubicBezTo>
                    <a:pt x="44" y="63"/>
                    <a:pt x="45" y="63"/>
                    <a:pt x="47" y="62"/>
                  </a:cubicBezTo>
                  <a:cubicBezTo>
                    <a:pt x="49" y="61"/>
                    <a:pt x="52" y="60"/>
                    <a:pt x="52" y="57"/>
                  </a:cubicBezTo>
                  <a:cubicBezTo>
                    <a:pt x="52" y="55"/>
                    <a:pt x="50" y="54"/>
                    <a:pt x="48" y="52"/>
                  </a:cubicBezTo>
                  <a:cubicBezTo>
                    <a:pt x="46" y="50"/>
                    <a:pt x="45" y="48"/>
                    <a:pt x="43" y="46"/>
                  </a:cubicBezTo>
                  <a:cubicBezTo>
                    <a:pt x="42" y="45"/>
                    <a:pt x="40" y="45"/>
                    <a:pt x="39" y="43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3" y="42"/>
                    <a:pt x="44" y="45"/>
                    <a:pt x="47" y="46"/>
                  </a:cubicBezTo>
                  <a:cubicBezTo>
                    <a:pt x="49" y="48"/>
                    <a:pt x="51" y="49"/>
                    <a:pt x="53" y="51"/>
                  </a:cubicBezTo>
                  <a:cubicBezTo>
                    <a:pt x="54" y="54"/>
                    <a:pt x="55" y="56"/>
                    <a:pt x="58" y="56"/>
                  </a:cubicBezTo>
                  <a:cubicBezTo>
                    <a:pt x="60" y="56"/>
                    <a:pt x="61" y="55"/>
                    <a:pt x="61" y="54"/>
                  </a:cubicBezTo>
                  <a:cubicBezTo>
                    <a:pt x="61" y="53"/>
                    <a:pt x="61" y="52"/>
                    <a:pt x="61" y="51"/>
                  </a:cubicBezTo>
                  <a:cubicBezTo>
                    <a:pt x="62" y="47"/>
                    <a:pt x="60" y="43"/>
                    <a:pt x="56" y="42"/>
                  </a:cubicBezTo>
                  <a:moveTo>
                    <a:pt x="33" y="31"/>
                  </a:moveTo>
                  <a:cubicBezTo>
                    <a:pt x="31" y="31"/>
                    <a:pt x="31" y="31"/>
                    <a:pt x="30" y="30"/>
                  </a:cubicBezTo>
                  <a:cubicBezTo>
                    <a:pt x="30" y="30"/>
                    <a:pt x="31" y="30"/>
                    <a:pt x="31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4" y="30"/>
                    <a:pt x="33" y="31"/>
                    <a:pt x="33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93A8F350-6A64-4ABC-88E1-606426530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4" y="1922"/>
              <a:ext cx="68" cy="79"/>
            </a:xfrm>
            <a:custGeom>
              <a:avLst/>
              <a:gdLst>
                <a:gd name="T0" fmla="*/ 17 w 32"/>
                <a:gd name="T1" fmla="*/ 33 h 37"/>
                <a:gd name="T2" fmla="*/ 17 w 32"/>
                <a:gd name="T3" fmla="*/ 36 h 37"/>
                <a:gd name="T4" fmla="*/ 20 w 32"/>
                <a:gd name="T5" fmla="*/ 37 h 37"/>
                <a:gd name="T6" fmla="*/ 24 w 32"/>
                <a:gd name="T7" fmla="*/ 33 h 37"/>
                <a:gd name="T8" fmla="*/ 22 w 32"/>
                <a:gd name="T9" fmla="*/ 29 h 37"/>
                <a:gd name="T10" fmla="*/ 15 w 32"/>
                <a:gd name="T11" fmla="*/ 22 h 37"/>
                <a:gd name="T12" fmla="*/ 10 w 32"/>
                <a:gd name="T13" fmla="*/ 14 h 37"/>
                <a:gd name="T14" fmla="*/ 12 w 32"/>
                <a:gd name="T15" fmla="*/ 14 h 37"/>
                <a:gd name="T16" fmla="*/ 15 w 32"/>
                <a:gd name="T17" fmla="*/ 17 h 37"/>
                <a:gd name="T18" fmla="*/ 19 w 32"/>
                <a:gd name="T19" fmla="*/ 22 h 37"/>
                <a:gd name="T20" fmla="*/ 24 w 32"/>
                <a:gd name="T21" fmla="*/ 26 h 37"/>
                <a:gd name="T22" fmla="*/ 28 w 32"/>
                <a:gd name="T23" fmla="*/ 32 h 37"/>
                <a:gd name="T24" fmla="*/ 31 w 32"/>
                <a:gd name="T25" fmla="*/ 29 h 37"/>
                <a:gd name="T26" fmla="*/ 32 w 32"/>
                <a:gd name="T27" fmla="*/ 26 h 37"/>
                <a:gd name="T28" fmla="*/ 28 w 32"/>
                <a:gd name="T29" fmla="*/ 23 h 37"/>
                <a:gd name="T30" fmla="*/ 23 w 32"/>
                <a:gd name="T31" fmla="*/ 16 h 37"/>
                <a:gd name="T32" fmla="*/ 24 w 32"/>
                <a:gd name="T33" fmla="*/ 7 h 37"/>
                <a:gd name="T34" fmla="*/ 18 w 32"/>
                <a:gd name="T35" fmla="*/ 0 h 37"/>
                <a:gd name="T36" fmla="*/ 12 w 32"/>
                <a:gd name="T37" fmla="*/ 5 h 37"/>
                <a:gd name="T38" fmla="*/ 6 w 32"/>
                <a:gd name="T39" fmla="*/ 3 h 37"/>
                <a:gd name="T40" fmla="*/ 0 w 32"/>
                <a:gd name="T41" fmla="*/ 10 h 37"/>
                <a:gd name="T42" fmla="*/ 7 w 32"/>
                <a:gd name="T43" fmla="*/ 20 h 37"/>
                <a:gd name="T44" fmla="*/ 5 w 32"/>
                <a:gd name="T45" fmla="*/ 26 h 37"/>
                <a:gd name="T46" fmla="*/ 8 w 32"/>
                <a:gd name="T47" fmla="*/ 31 h 37"/>
                <a:gd name="T48" fmla="*/ 14 w 32"/>
                <a:gd name="T49" fmla="*/ 31 h 37"/>
                <a:gd name="T50" fmla="*/ 17 w 32"/>
                <a:gd name="T51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" h="37">
                  <a:moveTo>
                    <a:pt x="17" y="33"/>
                  </a:moveTo>
                  <a:cubicBezTo>
                    <a:pt x="17" y="34"/>
                    <a:pt x="17" y="35"/>
                    <a:pt x="17" y="36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2" y="37"/>
                    <a:pt x="24" y="35"/>
                    <a:pt x="24" y="33"/>
                  </a:cubicBezTo>
                  <a:cubicBezTo>
                    <a:pt x="24" y="31"/>
                    <a:pt x="23" y="31"/>
                    <a:pt x="22" y="29"/>
                  </a:cubicBezTo>
                  <a:cubicBezTo>
                    <a:pt x="19" y="26"/>
                    <a:pt x="17" y="25"/>
                    <a:pt x="15" y="22"/>
                  </a:cubicBezTo>
                  <a:cubicBezTo>
                    <a:pt x="13" y="19"/>
                    <a:pt x="10" y="17"/>
                    <a:pt x="10" y="14"/>
                  </a:cubicBezTo>
                  <a:cubicBezTo>
                    <a:pt x="10" y="13"/>
                    <a:pt x="11" y="14"/>
                    <a:pt x="12" y="14"/>
                  </a:cubicBezTo>
                  <a:cubicBezTo>
                    <a:pt x="13" y="16"/>
                    <a:pt x="14" y="16"/>
                    <a:pt x="15" y="17"/>
                  </a:cubicBezTo>
                  <a:cubicBezTo>
                    <a:pt x="16" y="19"/>
                    <a:pt x="18" y="20"/>
                    <a:pt x="19" y="22"/>
                  </a:cubicBezTo>
                  <a:cubicBezTo>
                    <a:pt x="21" y="24"/>
                    <a:pt x="22" y="25"/>
                    <a:pt x="24" y="26"/>
                  </a:cubicBezTo>
                  <a:cubicBezTo>
                    <a:pt x="26" y="28"/>
                    <a:pt x="26" y="32"/>
                    <a:pt x="28" y="32"/>
                  </a:cubicBezTo>
                  <a:cubicBezTo>
                    <a:pt x="30" y="32"/>
                    <a:pt x="30" y="30"/>
                    <a:pt x="31" y="29"/>
                  </a:cubicBezTo>
                  <a:cubicBezTo>
                    <a:pt x="31" y="28"/>
                    <a:pt x="32" y="27"/>
                    <a:pt x="32" y="26"/>
                  </a:cubicBezTo>
                  <a:cubicBezTo>
                    <a:pt x="32" y="24"/>
                    <a:pt x="29" y="24"/>
                    <a:pt x="28" y="23"/>
                  </a:cubicBezTo>
                  <a:cubicBezTo>
                    <a:pt x="25" y="21"/>
                    <a:pt x="23" y="20"/>
                    <a:pt x="23" y="1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3"/>
                    <a:pt x="21" y="0"/>
                    <a:pt x="18" y="0"/>
                  </a:cubicBezTo>
                  <a:cubicBezTo>
                    <a:pt x="15" y="0"/>
                    <a:pt x="15" y="5"/>
                    <a:pt x="12" y="5"/>
                  </a:cubicBezTo>
                  <a:cubicBezTo>
                    <a:pt x="10" y="5"/>
                    <a:pt x="9" y="3"/>
                    <a:pt x="6" y="3"/>
                  </a:cubicBezTo>
                  <a:cubicBezTo>
                    <a:pt x="3" y="3"/>
                    <a:pt x="0" y="6"/>
                    <a:pt x="0" y="10"/>
                  </a:cubicBezTo>
                  <a:cubicBezTo>
                    <a:pt x="0" y="14"/>
                    <a:pt x="7" y="15"/>
                    <a:pt x="7" y="20"/>
                  </a:cubicBezTo>
                  <a:cubicBezTo>
                    <a:pt x="7" y="22"/>
                    <a:pt x="5" y="23"/>
                    <a:pt x="5" y="26"/>
                  </a:cubicBezTo>
                  <a:cubicBezTo>
                    <a:pt x="5" y="28"/>
                    <a:pt x="6" y="30"/>
                    <a:pt x="8" y="31"/>
                  </a:cubicBezTo>
                  <a:cubicBezTo>
                    <a:pt x="10" y="32"/>
                    <a:pt x="12" y="31"/>
                    <a:pt x="14" y="31"/>
                  </a:cubicBezTo>
                  <a:cubicBezTo>
                    <a:pt x="15" y="31"/>
                    <a:pt x="16" y="32"/>
                    <a:pt x="17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1E014702-DA78-4807-98D9-9BBB23795E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4" y="1799"/>
              <a:ext cx="79" cy="129"/>
            </a:xfrm>
            <a:custGeom>
              <a:avLst/>
              <a:gdLst>
                <a:gd name="T0" fmla="*/ 6 w 37"/>
                <a:gd name="T1" fmla="*/ 40 h 60"/>
                <a:gd name="T2" fmla="*/ 5 w 37"/>
                <a:gd name="T3" fmla="*/ 51 h 60"/>
                <a:gd name="T4" fmla="*/ 8 w 37"/>
                <a:gd name="T5" fmla="*/ 55 h 60"/>
                <a:gd name="T6" fmla="*/ 10 w 37"/>
                <a:gd name="T7" fmla="*/ 52 h 60"/>
                <a:gd name="T8" fmla="*/ 20 w 37"/>
                <a:gd name="T9" fmla="*/ 21 h 60"/>
                <a:gd name="T10" fmla="*/ 24 w 37"/>
                <a:gd name="T11" fmla="*/ 22 h 60"/>
                <a:gd name="T12" fmla="*/ 14 w 37"/>
                <a:gd name="T13" fmla="*/ 53 h 60"/>
                <a:gd name="T14" fmla="*/ 12 w 37"/>
                <a:gd name="T15" fmla="*/ 59 h 60"/>
                <a:gd name="T16" fmla="*/ 15 w 37"/>
                <a:gd name="T17" fmla="*/ 59 h 60"/>
                <a:gd name="T18" fmla="*/ 19 w 37"/>
                <a:gd name="T19" fmla="*/ 54 h 60"/>
                <a:gd name="T20" fmla="*/ 25 w 37"/>
                <a:gd name="T21" fmla="*/ 45 h 60"/>
                <a:gd name="T22" fmla="*/ 30 w 37"/>
                <a:gd name="T23" fmla="*/ 38 h 60"/>
                <a:gd name="T24" fmla="*/ 32 w 37"/>
                <a:gd name="T25" fmla="*/ 29 h 60"/>
                <a:gd name="T26" fmla="*/ 31 w 37"/>
                <a:gd name="T27" fmla="*/ 24 h 60"/>
                <a:gd name="T28" fmla="*/ 32 w 37"/>
                <a:gd name="T29" fmla="*/ 14 h 60"/>
                <a:gd name="T30" fmla="*/ 30 w 37"/>
                <a:gd name="T31" fmla="*/ 8 h 60"/>
                <a:gd name="T32" fmla="*/ 23 w 37"/>
                <a:gd name="T33" fmla="*/ 3 h 60"/>
                <a:gd name="T34" fmla="*/ 15 w 37"/>
                <a:gd name="T35" fmla="*/ 8 h 60"/>
                <a:gd name="T36" fmla="*/ 10 w 37"/>
                <a:gd name="T37" fmla="*/ 16 h 60"/>
                <a:gd name="T38" fmla="*/ 7 w 37"/>
                <a:gd name="T39" fmla="*/ 22 h 60"/>
                <a:gd name="T40" fmla="*/ 3 w 37"/>
                <a:gd name="T41" fmla="*/ 33 h 60"/>
                <a:gd name="T42" fmla="*/ 6 w 37"/>
                <a:gd name="T43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60">
                  <a:moveTo>
                    <a:pt x="6" y="40"/>
                  </a:moveTo>
                  <a:cubicBezTo>
                    <a:pt x="4" y="46"/>
                    <a:pt x="5" y="48"/>
                    <a:pt x="5" y="51"/>
                  </a:cubicBezTo>
                  <a:cubicBezTo>
                    <a:pt x="6" y="53"/>
                    <a:pt x="5" y="56"/>
                    <a:pt x="8" y="55"/>
                  </a:cubicBezTo>
                  <a:cubicBezTo>
                    <a:pt x="9" y="54"/>
                    <a:pt x="9" y="53"/>
                    <a:pt x="10" y="52"/>
                  </a:cubicBezTo>
                  <a:cubicBezTo>
                    <a:pt x="10" y="52"/>
                    <a:pt x="19" y="25"/>
                    <a:pt x="20" y="21"/>
                  </a:cubicBezTo>
                  <a:cubicBezTo>
                    <a:pt x="21" y="18"/>
                    <a:pt x="25" y="17"/>
                    <a:pt x="24" y="22"/>
                  </a:cubicBezTo>
                  <a:cubicBezTo>
                    <a:pt x="23" y="26"/>
                    <a:pt x="15" y="49"/>
                    <a:pt x="14" y="53"/>
                  </a:cubicBezTo>
                  <a:cubicBezTo>
                    <a:pt x="13" y="57"/>
                    <a:pt x="12" y="58"/>
                    <a:pt x="12" y="59"/>
                  </a:cubicBezTo>
                  <a:cubicBezTo>
                    <a:pt x="12" y="60"/>
                    <a:pt x="14" y="60"/>
                    <a:pt x="15" y="59"/>
                  </a:cubicBezTo>
                  <a:cubicBezTo>
                    <a:pt x="16" y="57"/>
                    <a:pt x="15" y="54"/>
                    <a:pt x="19" y="54"/>
                  </a:cubicBezTo>
                  <a:cubicBezTo>
                    <a:pt x="22" y="53"/>
                    <a:pt x="26" y="51"/>
                    <a:pt x="25" y="45"/>
                  </a:cubicBezTo>
                  <a:cubicBezTo>
                    <a:pt x="24" y="40"/>
                    <a:pt x="28" y="40"/>
                    <a:pt x="30" y="38"/>
                  </a:cubicBezTo>
                  <a:cubicBezTo>
                    <a:pt x="32" y="37"/>
                    <a:pt x="35" y="31"/>
                    <a:pt x="32" y="29"/>
                  </a:cubicBezTo>
                  <a:cubicBezTo>
                    <a:pt x="28" y="27"/>
                    <a:pt x="28" y="25"/>
                    <a:pt x="31" y="24"/>
                  </a:cubicBezTo>
                  <a:cubicBezTo>
                    <a:pt x="34" y="23"/>
                    <a:pt x="37" y="17"/>
                    <a:pt x="32" y="14"/>
                  </a:cubicBezTo>
                  <a:cubicBezTo>
                    <a:pt x="27" y="12"/>
                    <a:pt x="30" y="10"/>
                    <a:pt x="30" y="8"/>
                  </a:cubicBezTo>
                  <a:cubicBezTo>
                    <a:pt x="32" y="3"/>
                    <a:pt x="27" y="0"/>
                    <a:pt x="23" y="3"/>
                  </a:cubicBezTo>
                  <a:cubicBezTo>
                    <a:pt x="19" y="6"/>
                    <a:pt x="22" y="8"/>
                    <a:pt x="15" y="8"/>
                  </a:cubicBezTo>
                  <a:cubicBezTo>
                    <a:pt x="8" y="8"/>
                    <a:pt x="10" y="14"/>
                    <a:pt x="10" y="16"/>
                  </a:cubicBezTo>
                  <a:cubicBezTo>
                    <a:pt x="10" y="18"/>
                    <a:pt x="12" y="21"/>
                    <a:pt x="7" y="22"/>
                  </a:cubicBezTo>
                  <a:cubicBezTo>
                    <a:pt x="2" y="22"/>
                    <a:pt x="0" y="31"/>
                    <a:pt x="3" y="33"/>
                  </a:cubicBezTo>
                  <a:cubicBezTo>
                    <a:pt x="7" y="35"/>
                    <a:pt x="8" y="35"/>
                    <a:pt x="6" y="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AE03CCB0-7EB7-4144-8B3D-C4ABD25E6F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0" y="1788"/>
              <a:ext cx="101" cy="138"/>
            </a:xfrm>
            <a:custGeom>
              <a:avLst/>
              <a:gdLst>
                <a:gd name="T0" fmla="*/ 11 w 47"/>
                <a:gd name="T1" fmla="*/ 34 h 64"/>
                <a:gd name="T2" fmla="*/ 17 w 47"/>
                <a:gd name="T3" fmla="*/ 40 h 64"/>
                <a:gd name="T4" fmla="*/ 22 w 47"/>
                <a:gd name="T5" fmla="*/ 49 h 64"/>
                <a:gd name="T6" fmla="*/ 29 w 47"/>
                <a:gd name="T7" fmla="*/ 57 h 64"/>
                <a:gd name="T8" fmla="*/ 35 w 47"/>
                <a:gd name="T9" fmla="*/ 59 h 64"/>
                <a:gd name="T10" fmla="*/ 40 w 47"/>
                <a:gd name="T11" fmla="*/ 63 h 64"/>
                <a:gd name="T12" fmla="*/ 40 w 47"/>
                <a:gd name="T13" fmla="*/ 57 h 64"/>
                <a:gd name="T14" fmla="*/ 25 w 47"/>
                <a:gd name="T15" fmla="*/ 35 h 64"/>
                <a:gd name="T16" fmla="*/ 17 w 47"/>
                <a:gd name="T17" fmla="*/ 20 h 64"/>
                <a:gd name="T18" fmla="*/ 19 w 47"/>
                <a:gd name="T19" fmla="*/ 19 h 64"/>
                <a:gd name="T20" fmla="*/ 27 w 47"/>
                <a:gd name="T21" fmla="*/ 32 h 64"/>
                <a:gd name="T22" fmla="*/ 44 w 47"/>
                <a:gd name="T23" fmla="*/ 56 h 64"/>
                <a:gd name="T24" fmla="*/ 45 w 47"/>
                <a:gd name="T25" fmla="*/ 52 h 64"/>
                <a:gd name="T26" fmla="*/ 45 w 47"/>
                <a:gd name="T27" fmla="*/ 45 h 64"/>
                <a:gd name="T28" fmla="*/ 41 w 47"/>
                <a:gd name="T29" fmla="*/ 37 h 64"/>
                <a:gd name="T30" fmla="*/ 36 w 47"/>
                <a:gd name="T31" fmla="*/ 30 h 64"/>
                <a:gd name="T32" fmla="*/ 29 w 47"/>
                <a:gd name="T33" fmla="*/ 22 h 64"/>
                <a:gd name="T34" fmla="*/ 24 w 47"/>
                <a:gd name="T35" fmla="*/ 10 h 64"/>
                <a:gd name="T36" fmla="*/ 21 w 47"/>
                <a:gd name="T37" fmla="*/ 4 h 64"/>
                <a:gd name="T38" fmla="*/ 12 w 47"/>
                <a:gd name="T39" fmla="*/ 1 h 64"/>
                <a:gd name="T40" fmla="*/ 6 w 47"/>
                <a:gd name="T41" fmla="*/ 2 h 64"/>
                <a:gd name="T42" fmla="*/ 5 w 47"/>
                <a:gd name="T43" fmla="*/ 8 h 64"/>
                <a:gd name="T44" fmla="*/ 3 w 47"/>
                <a:gd name="T45" fmla="*/ 17 h 64"/>
                <a:gd name="T46" fmla="*/ 0 w 47"/>
                <a:gd name="T47" fmla="*/ 22 h 64"/>
                <a:gd name="T48" fmla="*/ 6 w 47"/>
                <a:gd name="T49" fmla="*/ 28 h 64"/>
                <a:gd name="T50" fmla="*/ 11 w 47"/>
                <a:gd name="T51" fmla="*/ 3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" h="64">
                  <a:moveTo>
                    <a:pt x="11" y="34"/>
                  </a:moveTo>
                  <a:cubicBezTo>
                    <a:pt x="11" y="35"/>
                    <a:pt x="12" y="40"/>
                    <a:pt x="17" y="40"/>
                  </a:cubicBezTo>
                  <a:cubicBezTo>
                    <a:pt x="23" y="39"/>
                    <a:pt x="25" y="43"/>
                    <a:pt x="22" y="49"/>
                  </a:cubicBezTo>
                  <a:cubicBezTo>
                    <a:pt x="19" y="54"/>
                    <a:pt x="26" y="57"/>
                    <a:pt x="29" y="57"/>
                  </a:cubicBezTo>
                  <a:cubicBezTo>
                    <a:pt x="33" y="56"/>
                    <a:pt x="34" y="58"/>
                    <a:pt x="35" y="59"/>
                  </a:cubicBezTo>
                  <a:cubicBezTo>
                    <a:pt x="35" y="60"/>
                    <a:pt x="36" y="61"/>
                    <a:pt x="40" y="63"/>
                  </a:cubicBezTo>
                  <a:cubicBezTo>
                    <a:pt x="43" y="64"/>
                    <a:pt x="43" y="61"/>
                    <a:pt x="40" y="57"/>
                  </a:cubicBezTo>
                  <a:cubicBezTo>
                    <a:pt x="37" y="54"/>
                    <a:pt x="27" y="39"/>
                    <a:pt x="25" y="35"/>
                  </a:cubicBezTo>
                  <a:cubicBezTo>
                    <a:pt x="22" y="32"/>
                    <a:pt x="18" y="22"/>
                    <a:pt x="17" y="20"/>
                  </a:cubicBezTo>
                  <a:cubicBezTo>
                    <a:pt x="15" y="17"/>
                    <a:pt x="18" y="16"/>
                    <a:pt x="19" y="19"/>
                  </a:cubicBezTo>
                  <a:cubicBezTo>
                    <a:pt x="21" y="22"/>
                    <a:pt x="24" y="27"/>
                    <a:pt x="27" y="32"/>
                  </a:cubicBezTo>
                  <a:cubicBezTo>
                    <a:pt x="30" y="37"/>
                    <a:pt x="41" y="54"/>
                    <a:pt x="44" y="56"/>
                  </a:cubicBezTo>
                  <a:cubicBezTo>
                    <a:pt x="47" y="58"/>
                    <a:pt x="46" y="54"/>
                    <a:pt x="45" y="52"/>
                  </a:cubicBezTo>
                  <a:cubicBezTo>
                    <a:pt x="44" y="51"/>
                    <a:pt x="44" y="49"/>
                    <a:pt x="45" y="45"/>
                  </a:cubicBezTo>
                  <a:cubicBezTo>
                    <a:pt x="45" y="40"/>
                    <a:pt x="44" y="37"/>
                    <a:pt x="41" y="37"/>
                  </a:cubicBezTo>
                  <a:cubicBezTo>
                    <a:pt x="38" y="36"/>
                    <a:pt x="36" y="36"/>
                    <a:pt x="36" y="30"/>
                  </a:cubicBezTo>
                  <a:cubicBezTo>
                    <a:pt x="37" y="24"/>
                    <a:pt x="35" y="24"/>
                    <a:pt x="29" y="22"/>
                  </a:cubicBezTo>
                  <a:cubicBezTo>
                    <a:pt x="23" y="19"/>
                    <a:pt x="23" y="14"/>
                    <a:pt x="24" y="10"/>
                  </a:cubicBezTo>
                  <a:cubicBezTo>
                    <a:pt x="24" y="6"/>
                    <a:pt x="24" y="4"/>
                    <a:pt x="21" y="4"/>
                  </a:cubicBezTo>
                  <a:cubicBezTo>
                    <a:pt x="18" y="4"/>
                    <a:pt x="17" y="4"/>
                    <a:pt x="12" y="1"/>
                  </a:cubicBezTo>
                  <a:cubicBezTo>
                    <a:pt x="11" y="0"/>
                    <a:pt x="7" y="0"/>
                    <a:pt x="6" y="2"/>
                  </a:cubicBezTo>
                  <a:cubicBezTo>
                    <a:pt x="4" y="4"/>
                    <a:pt x="5" y="6"/>
                    <a:pt x="5" y="8"/>
                  </a:cubicBezTo>
                  <a:cubicBezTo>
                    <a:pt x="5" y="12"/>
                    <a:pt x="7" y="15"/>
                    <a:pt x="3" y="17"/>
                  </a:cubicBezTo>
                  <a:cubicBezTo>
                    <a:pt x="2" y="18"/>
                    <a:pt x="0" y="21"/>
                    <a:pt x="0" y="22"/>
                  </a:cubicBezTo>
                  <a:cubicBezTo>
                    <a:pt x="0" y="25"/>
                    <a:pt x="3" y="28"/>
                    <a:pt x="6" y="28"/>
                  </a:cubicBezTo>
                  <a:cubicBezTo>
                    <a:pt x="10" y="29"/>
                    <a:pt x="11" y="32"/>
                    <a:pt x="11" y="3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DFBE229A-2F66-44AB-B52A-EE01F73FCF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0" y="1636"/>
              <a:ext cx="105" cy="195"/>
            </a:xfrm>
            <a:custGeom>
              <a:avLst/>
              <a:gdLst>
                <a:gd name="T0" fmla="*/ 5 w 49"/>
                <a:gd name="T1" fmla="*/ 63 h 91"/>
                <a:gd name="T2" fmla="*/ 12 w 49"/>
                <a:gd name="T3" fmla="*/ 69 h 91"/>
                <a:gd name="T4" fmla="*/ 14 w 49"/>
                <a:gd name="T5" fmla="*/ 64 h 91"/>
                <a:gd name="T6" fmla="*/ 12 w 49"/>
                <a:gd name="T7" fmla="*/ 49 h 91"/>
                <a:gd name="T8" fmla="*/ 12 w 49"/>
                <a:gd name="T9" fmla="*/ 44 h 91"/>
                <a:gd name="T10" fmla="*/ 12 w 49"/>
                <a:gd name="T11" fmla="*/ 35 h 91"/>
                <a:gd name="T12" fmla="*/ 11 w 49"/>
                <a:gd name="T13" fmla="*/ 31 h 91"/>
                <a:gd name="T14" fmla="*/ 11 w 49"/>
                <a:gd name="T15" fmla="*/ 27 h 91"/>
                <a:gd name="T16" fmla="*/ 12 w 49"/>
                <a:gd name="T17" fmla="*/ 22 h 91"/>
                <a:gd name="T18" fmla="*/ 13 w 49"/>
                <a:gd name="T19" fmla="*/ 20 h 91"/>
                <a:gd name="T20" fmla="*/ 14 w 49"/>
                <a:gd name="T21" fmla="*/ 25 h 91"/>
                <a:gd name="T22" fmla="*/ 14 w 49"/>
                <a:gd name="T23" fmla="*/ 37 h 91"/>
                <a:gd name="T24" fmla="*/ 15 w 49"/>
                <a:gd name="T25" fmla="*/ 46 h 91"/>
                <a:gd name="T26" fmla="*/ 17 w 49"/>
                <a:gd name="T27" fmla="*/ 58 h 91"/>
                <a:gd name="T28" fmla="*/ 18 w 49"/>
                <a:gd name="T29" fmla="*/ 65 h 91"/>
                <a:gd name="T30" fmla="*/ 23 w 49"/>
                <a:gd name="T31" fmla="*/ 66 h 91"/>
                <a:gd name="T32" fmla="*/ 25 w 49"/>
                <a:gd name="T33" fmla="*/ 71 h 91"/>
                <a:gd name="T34" fmla="*/ 28 w 49"/>
                <a:gd name="T35" fmla="*/ 76 h 91"/>
                <a:gd name="T36" fmla="*/ 27 w 49"/>
                <a:gd name="T37" fmla="*/ 82 h 91"/>
                <a:gd name="T38" fmla="*/ 28 w 49"/>
                <a:gd name="T39" fmla="*/ 87 h 91"/>
                <a:gd name="T40" fmla="*/ 33 w 49"/>
                <a:gd name="T41" fmla="*/ 91 h 91"/>
                <a:gd name="T42" fmla="*/ 34 w 49"/>
                <a:gd name="T43" fmla="*/ 91 h 91"/>
                <a:gd name="T44" fmla="*/ 34 w 49"/>
                <a:gd name="T45" fmla="*/ 65 h 91"/>
                <a:gd name="T46" fmla="*/ 34 w 49"/>
                <a:gd name="T47" fmla="*/ 56 h 91"/>
                <a:gd name="T48" fmla="*/ 36 w 49"/>
                <a:gd name="T49" fmla="*/ 52 h 91"/>
                <a:gd name="T50" fmla="*/ 38 w 49"/>
                <a:gd name="T51" fmla="*/ 53 h 91"/>
                <a:gd name="T52" fmla="*/ 38 w 49"/>
                <a:gd name="T53" fmla="*/ 85 h 91"/>
                <a:gd name="T54" fmla="*/ 40 w 49"/>
                <a:gd name="T55" fmla="*/ 87 h 91"/>
                <a:gd name="T56" fmla="*/ 42 w 49"/>
                <a:gd name="T57" fmla="*/ 83 h 91"/>
                <a:gd name="T58" fmla="*/ 44 w 49"/>
                <a:gd name="T59" fmla="*/ 77 h 91"/>
                <a:gd name="T60" fmla="*/ 48 w 49"/>
                <a:gd name="T61" fmla="*/ 68 h 91"/>
                <a:gd name="T62" fmla="*/ 47 w 49"/>
                <a:gd name="T63" fmla="*/ 65 h 91"/>
                <a:gd name="T64" fmla="*/ 46 w 49"/>
                <a:gd name="T65" fmla="*/ 60 h 91"/>
                <a:gd name="T66" fmla="*/ 49 w 49"/>
                <a:gd name="T67" fmla="*/ 53 h 91"/>
                <a:gd name="T68" fmla="*/ 45 w 49"/>
                <a:gd name="T69" fmla="*/ 46 h 91"/>
                <a:gd name="T70" fmla="*/ 46 w 49"/>
                <a:gd name="T71" fmla="*/ 39 h 91"/>
                <a:gd name="T72" fmla="*/ 39 w 49"/>
                <a:gd name="T73" fmla="*/ 31 h 91"/>
                <a:gd name="T74" fmla="*/ 32 w 49"/>
                <a:gd name="T75" fmla="*/ 36 h 91"/>
                <a:gd name="T76" fmla="*/ 32 w 49"/>
                <a:gd name="T77" fmla="*/ 43 h 91"/>
                <a:gd name="T78" fmla="*/ 28 w 49"/>
                <a:gd name="T79" fmla="*/ 48 h 91"/>
                <a:gd name="T80" fmla="*/ 26 w 49"/>
                <a:gd name="T81" fmla="*/ 53 h 91"/>
                <a:gd name="T82" fmla="*/ 28 w 49"/>
                <a:gd name="T83" fmla="*/ 58 h 91"/>
                <a:gd name="T84" fmla="*/ 27 w 49"/>
                <a:gd name="T85" fmla="*/ 59 h 91"/>
                <a:gd name="T86" fmla="*/ 23 w 49"/>
                <a:gd name="T87" fmla="*/ 53 h 91"/>
                <a:gd name="T88" fmla="*/ 25 w 49"/>
                <a:gd name="T89" fmla="*/ 44 h 91"/>
                <a:gd name="T90" fmla="*/ 30 w 49"/>
                <a:gd name="T91" fmla="*/ 38 h 91"/>
                <a:gd name="T92" fmla="*/ 24 w 49"/>
                <a:gd name="T93" fmla="*/ 29 h 91"/>
                <a:gd name="T94" fmla="*/ 27 w 49"/>
                <a:gd name="T95" fmla="*/ 20 h 91"/>
                <a:gd name="T96" fmla="*/ 27 w 49"/>
                <a:gd name="T97" fmla="*/ 17 h 91"/>
                <a:gd name="T98" fmla="*/ 22 w 49"/>
                <a:gd name="T99" fmla="*/ 13 h 91"/>
                <a:gd name="T100" fmla="*/ 17 w 49"/>
                <a:gd name="T101" fmla="*/ 10 h 91"/>
                <a:gd name="T102" fmla="*/ 16 w 49"/>
                <a:gd name="T103" fmla="*/ 5 h 91"/>
                <a:gd name="T104" fmla="*/ 11 w 49"/>
                <a:gd name="T105" fmla="*/ 0 h 91"/>
                <a:gd name="T106" fmla="*/ 7 w 49"/>
                <a:gd name="T107" fmla="*/ 0 h 91"/>
                <a:gd name="T108" fmla="*/ 3 w 49"/>
                <a:gd name="T109" fmla="*/ 7 h 91"/>
                <a:gd name="T110" fmla="*/ 4 w 49"/>
                <a:gd name="T111" fmla="*/ 14 h 91"/>
                <a:gd name="T112" fmla="*/ 0 w 49"/>
                <a:gd name="T113" fmla="*/ 24 h 91"/>
                <a:gd name="T114" fmla="*/ 4 w 49"/>
                <a:gd name="T115" fmla="*/ 34 h 91"/>
                <a:gd name="T116" fmla="*/ 0 w 49"/>
                <a:gd name="T117" fmla="*/ 42 h 91"/>
                <a:gd name="T118" fmla="*/ 0 w 49"/>
                <a:gd name="T119" fmla="*/ 45 h 91"/>
                <a:gd name="T120" fmla="*/ 7 w 49"/>
                <a:gd name="T121" fmla="*/ 57 h 91"/>
                <a:gd name="T122" fmla="*/ 5 w 49"/>
                <a:gd name="T123" fmla="*/ 6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91">
                  <a:moveTo>
                    <a:pt x="5" y="63"/>
                  </a:moveTo>
                  <a:cubicBezTo>
                    <a:pt x="5" y="66"/>
                    <a:pt x="9" y="69"/>
                    <a:pt x="12" y="69"/>
                  </a:cubicBezTo>
                  <a:cubicBezTo>
                    <a:pt x="14" y="69"/>
                    <a:pt x="14" y="66"/>
                    <a:pt x="14" y="64"/>
                  </a:cubicBezTo>
                  <a:cubicBezTo>
                    <a:pt x="14" y="58"/>
                    <a:pt x="13" y="55"/>
                    <a:pt x="12" y="49"/>
                  </a:cubicBezTo>
                  <a:cubicBezTo>
                    <a:pt x="12" y="47"/>
                    <a:pt x="12" y="46"/>
                    <a:pt x="12" y="4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5"/>
                    <a:pt x="12" y="24"/>
                    <a:pt x="12" y="22"/>
                  </a:cubicBezTo>
                  <a:cubicBezTo>
                    <a:pt x="12" y="21"/>
                    <a:pt x="12" y="20"/>
                    <a:pt x="13" y="20"/>
                  </a:cubicBezTo>
                  <a:cubicBezTo>
                    <a:pt x="15" y="20"/>
                    <a:pt x="14" y="23"/>
                    <a:pt x="14" y="25"/>
                  </a:cubicBezTo>
                  <a:cubicBezTo>
                    <a:pt x="14" y="32"/>
                    <a:pt x="14" y="30"/>
                    <a:pt x="14" y="37"/>
                  </a:cubicBezTo>
                  <a:cubicBezTo>
                    <a:pt x="15" y="41"/>
                    <a:pt x="15" y="44"/>
                    <a:pt x="15" y="46"/>
                  </a:cubicBezTo>
                  <a:cubicBezTo>
                    <a:pt x="15" y="51"/>
                    <a:pt x="16" y="53"/>
                    <a:pt x="17" y="58"/>
                  </a:cubicBezTo>
                  <a:cubicBezTo>
                    <a:pt x="17" y="60"/>
                    <a:pt x="16" y="63"/>
                    <a:pt x="18" y="65"/>
                  </a:cubicBezTo>
                  <a:cubicBezTo>
                    <a:pt x="19" y="66"/>
                    <a:pt x="21" y="65"/>
                    <a:pt x="23" y="66"/>
                  </a:cubicBezTo>
                  <a:cubicBezTo>
                    <a:pt x="24" y="67"/>
                    <a:pt x="23" y="70"/>
                    <a:pt x="25" y="71"/>
                  </a:cubicBezTo>
                  <a:cubicBezTo>
                    <a:pt x="26" y="73"/>
                    <a:pt x="28" y="74"/>
                    <a:pt x="28" y="76"/>
                  </a:cubicBezTo>
                  <a:cubicBezTo>
                    <a:pt x="28" y="78"/>
                    <a:pt x="27" y="80"/>
                    <a:pt x="27" y="82"/>
                  </a:cubicBezTo>
                  <a:cubicBezTo>
                    <a:pt x="27" y="84"/>
                    <a:pt x="28" y="85"/>
                    <a:pt x="28" y="87"/>
                  </a:cubicBezTo>
                  <a:cubicBezTo>
                    <a:pt x="30" y="89"/>
                    <a:pt x="31" y="91"/>
                    <a:pt x="33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5" y="54"/>
                    <a:pt x="34" y="52"/>
                    <a:pt x="36" y="52"/>
                  </a:cubicBezTo>
                  <a:cubicBezTo>
                    <a:pt x="37" y="52"/>
                    <a:pt x="38" y="53"/>
                    <a:pt x="38" y="53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8" y="86"/>
                    <a:pt x="38" y="87"/>
                    <a:pt x="40" y="87"/>
                  </a:cubicBezTo>
                  <a:cubicBezTo>
                    <a:pt x="42" y="87"/>
                    <a:pt x="42" y="85"/>
                    <a:pt x="42" y="83"/>
                  </a:cubicBezTo>
                  <a:cubicBezTo>
                    <a:pt x="42" y="80"/>
                    <a:pt x="43" y="79"/>
                    <a:pt x="44" y="77"/>
                  </a:cubicBezTo>
                  <a:cubicBezTo>
                    <a:pt x="46" y="74"/>
                    <a:pt x="48" y="72"/>
                    <a:pt x="48" y="68"/>
                  </a:cubicBezTo>
                  <a:cubicBezTo>
                    <a:pt x="48" y="67"/>
                    <a:pt x="48" y="66"/>
                    <a:pt x="47" y="65"/>
                  </a:cubicBezTo>
                  <a:cubicBezTo>
                    <a:pt x="46" y="64"/>
                    <a:pt x="46" y="62"/>
                    <a:pt x="46" y="60"/>
                  </a:cubicBezTo>
                  <a:cubicBezTo>
                    <a:pt x="46" y="57"/>
                    <a:pt x="49" y="56"/>
                    <a:pt x="49" y="53"/>
                  </a:cubicBezTo>
                  <a:cubicBezTo>
                    <a:pt x="49" y="50"/>
                    <a:pt x="45" y="49"/>
                    <a:pt x="45" y="46"/>
                  </a:cubicBezTo>
                  <a:cubicBezTo>
                    <a:pt x="45" y="43"/>
                    <a:pt x="46" y="42"/>
                    <a:pt x="46" y="39"/>
                  </a:cubicBezTo>
                  <a:cubicBezTo>
                    <a:pt x="46" y="35"/>
                    <a:pt x="43" y="31"/>
                    <a:pt x="39" y="31"/>
                  </a:cubicBezTo>
                  <a:cubicBezTo>
                    <a:pt x="35" y="31"/>
                    <a:pt x="33" y="33"/>
                    <a:pt x="32" y="36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6"/>
                    <a:pt x="30" y="46"/>
                    <a:pt x="28" y="48"/>
                  </a:cubicBezTo>
                  <a:cubicBezTo>
                    <a:pt x="27" y="49"/>
                    <a:pt x="26" y="51"/>
                    <a:pt x="26" y="53"/>
                  </a:cubicBezTo>
                  <a:cubicBezTo>
                    <a:pt x="26" y="55"/>
                    <a:pt x="28" y="56"/>
                    <a:pt x="28" y="58"/>
                  </a:cubicBezTo>
                  <a:cubicBezTo>
                    <a:pt x="28" y="59"/>
                    <a:pt x="27" y="59"/>
                    <a:pt x="27" y="59"/>
                  </a:cubicBezTo>
                  <a:cubicBezTo>
                    <a:pt x="24" y="59"/>
                    <a:pt x="23" y="56"/>
                    <a:pt x="23" y="53"/>
                  </a:cubicBezTo>
                  <a:cubicBezTo>
                    <a:pt x="23" y="49"/>
                    <a:pt x="23" y="47"/>
                    <a:pt x="25" y="44"/>
                  </a:cubicBezTo>
                  <a:cubicBezTo>
                    <a:pt x="27" y="41"/>
                    <a:pt x="30" y="41"/>
                    <a:pt x="30" y="38"/>
                  </a:cubicBezTo>
                  <a:cubicBezTo>
                    <a:pt x="30" y="34"/>
                    <a:pt x="24" y="33"/>
                    <a:pt x="24" y="29"/>
                  </a:cubicBezTo>
                  <a:cubicBezTo>
                    <a:pt x="24" y="25"/>
                    <a:pt x="26" y="24"/>
                    <a:pt x="27" y="20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6" y="15"/>
                    <a:pt x="25" y="14"/>
                    <a:pt x="22" y="13"/>
                  </a:cubicBezTo>
                  <a:cubicBezTo>
                    <a:pt x="20" y="12"/>
                    <a:pt x="18" y="12"/>
                    <a:pt x="17" y="10"/>
                  </a:cubicBezTo>
                  <a:cubicBezTo>
                    <a:pt x="16" y="8"/>
                    <a:pt x="16" y="7"/>
                    <a:pt x="16" y="5"/>
                  </a:cubicBezTo>
                  <a:cubicBezTo>
                    <a:pt x="15" y="2"/>
                    <a:pt x="14" y="1"/>
                    <a:pt x="1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2"/>
                    <a:pt x="3" y="4"/>
                    <a:pt x="3" y="7"/>
                  </a:cubicBezTo>
                  <a:cubicBezTo>
                    <a:pt x="3" y="10"/>
                    <a:pt x="4" y="11"/>
                    <a:pt x="4" y="14"/>
                  </a:cubicBezTo>
                  <a:cubicBezTo>
                    <a:pt x="4" y="18"/>
                    <a:pt x="0" y="20"/>
                    <a:pt x="0" y="24"/>
                  </a:cubicBezTo>
                  <a:cubicBezTo>
                    <a:pt x="0" y="28"/>
                    <a:pt x="4" y="29"/>
                    <a:pt x="4" y="34"/>
                  </a:cubicBezTo>
                  <a:cubicBezTo>
                    <a:pt x="4" y="38"/>
                    <a:pt x="1" y="38"/>
                    <a:pt x="0" y="42"/>
                  </a:cubicBezTo>
                  <a:cubicBezTo>
                    <a:pt x="0" y="42"/>
                    <a:pt x="0" y="44"/>
                    <a:pt x="0" y="45"/>
                  </a:cubicBezTo>
                  <a:cubicBezTo>
                    <a:pt x="1" y="49"/>
                    <a:pt x="7" y="52"/>
                    <a:pt x="7" y="57"/>
                  </a:cubicBezTo>
                  <a:cubicBezTo>
                    <a:pt x="7" y="60"/>
                    <a:pt x="5" y="60"/>
                    <a:pt x="5" y="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69374706-6685-437D-9901-3FFC7C54C3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4" y="1696"/>
              <a:ext cx="79" cy="144"/>
            </a:xfrm>
            <a:custGeom>
              <a:avLst/>
              <a:gdLst>
                <a:gd name="T0" fmla="*/ 16 w 37"/>
                <a:gd name="T1" fmla="*/ 31 h 67"/>
                <a:gd name="T2" fmla="*/ 7 w 37"/>
                <a:gd name="T3" fmla="*/ 46 h 67"/>
                <a:gd name="T4" fmla="*/ 0 w 37"/>
                <a:gd name="T5" fmla="*/ 64 h 67"/>
                <a:gd name="T6" fmla="*/ 1 w 37"/>
                <a:gd name="T7" fmla="*/ 67 h 67"/>
                <a:gd name="T8" fmla="*/ 3 w 37"/>
                <a:gd name="T9" fmla="*/ 65 h 67"/>
                <a:gd name="T10" fmla="*/ 6 w 37"/>
                <a:gd name="T11" fmla="*/ 57 h 67"/>
                <a:gd name="T12" fmla="*/ 14 w 37"/>
                <a:gd name="T13" fmla="*/ 50 h 67"/>
                <a:gd name="T14" fmla="*/ 16 w 37"/>
                <a:gd name="T15" fmla="*/ 45 h 67"/>
                <a:gd name="T16" fmla="*/ 17 w 37"/>
                <a:gd name="T17" fmla="*/ 42 h 67"/>
                <a:gd name="T18" fmla="*/ 24 w 37"/>
                <a:gd name="T19" fmla="*/ 36 h 67"/>
                <a:gd name="T20" fmla="*/ 29 w 37"/>
                <a:gd name="T21" fmla="*/ 26 h 67"/>
                <a:gd name="T22" fmla="*/ 31 w 37"/>
                <a:gd name="T23" fmla="*/ 26 h 67"/>
                <a:gd name="T24" fmla="*/ 31 w 37"/>
                <a:gd name="T25" fmla="*/ 26 h 67"/>
                <a:gd name="T26" fmla="*/ 33 w 37"/>
                <a:gd name="T27" fmla="*/ 26 h 67"/>
                <a:gd name="T28" fmla="*/ 37 w 37"/>
                <a:gd name="T29" fmla="*/ 20 h 67"/>
                <a:gd name="T30" fmla="*/ 34 w 37"/>
                <a:gd name="T31" fmla="*/ 14 h 67"/>
                <a:gd name="T32" fmla="*/ 36 w 37"/>
                <a:gd name="T33" fmla="*/ 6 h 67"/>
                <a:gd name="T34" fmla="*/ 31 w 37"/>
                <a:gd name="T35" fmla="*/ 0 h 67"/>
                <a:gd name="T36" fmla="*/ 25 w 37"/>
                <a:gd name="T37" fmla="*/ 3 h 67"/>
                <a:gd name="T38" fmla="*/ 19 w 37"/>
                <a:gd name="T39" fmla="*/ 2 h 67"/>
                <a:gd name="T40" fmla="*/ 14 w 37"/>
                <a:gd name="T41" fmla="*/ 4 h 67"/>
                <a:gd name="T42" fmla="*/ 12 w 37"/>
                <a:gd name="T43" fmla="*/ 10 h 67"/>
                <a:gd name="T44" fmla="*/ 5 w 37"/>
                <a:gd name="T45" fmla="*/ 16 h 67"/>
                <a:gd name="T46" fmla="*/ 9 w 37"/>
                <a:gd name="T47" fmla="*/ 24 h 67"/>
                <a:gd name="T48" fmla="*/ 6 w 37"/>
                <a:gd name="T49" fmla="*/ 33 h 67"/>
                <a:gd name="T50" fmla="*/ 8 w 37"/>
                <a:gd name="T51" fmla="*/ 36 h 67"/>
                <a:gd name="T52" fmla="*/ 11 w 37"/>
                <a:gd name="T53" fmla="*/ 33 h 67"/>
                <a:gd name="T54" fmla="*/ 16 w 37"/>
                <a:gd name="T55" fmla="*/ 25 h 67"/>
                <a:gd name="T56" fmla="*/ 20 w 37"/>
                <a:gd name="T57" fmla="*/ 18 h 67"/>
                <a:gd name="T58" fmla="*/ 22 w 37"/>
                <a:gd name="T59" fmla="*/ 19 h 67"/>
                <a:gd name="T60" fmla="*/ 20 w 37"/>
                <a:gd name="T61" fmla="*/ 24 h 67"/>
                <a:gd name="T62" fmla="*/ 16 w 37"/>
                <a:gd name="T63" fmla="*/ 3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67">
                  <a:moveTo>
                    <a:pt x="16" y="31"/>
                  </a:moveTo>
                  <a:cubicBezTo>
                    <a:pt x="13" y="37"/>
                    <a:pt x="10" y="42"/>
                    <a:pt x="7" y="46"/>
                  </a:cubicBezTo>
                  <a:cubicBezTo>
                    <a:pt x="4" y="54"/>
                    <a:pt x="0" y="57"/>
                    <a:pt x="0" y="64"/>
                  </a:cubicBezTo>
                  <a:cubicBezTo>
                    <a:pt x="0" y="65"/>
                    <a:pt x="0" y="67"/>
                    <a:pt x="1" y="67"/>
                  </a:cubicBezTo>
                  <a:cubicBezTo>
                    <a:pt x="2" y="67"/>
                    <a:pt x="2" y="66"/>
                    <a:pt x="3" y="65"/>
                  </a:cubicBezTo>
                  <a:cubicBezTo>
                    <a:pt x="4" y="62"/>
                    <a:pt x="4" y="60"/>
                    <a:pt x="6" y="57"/>
                  </a:cubicBezTo>
                  <a:cubicBezTo>
                    <a:pt x="9" y="54"/>
                    <a:pt x="12" y="54"/>
                    <a:pt x="14" y="50"/>
                  </a:cubicBezTo>
                  <a:cubicBezTo>
                    <a:pt x="15" y="49"/>
                    <a:pt x="15" y="47"/>
                    <a:pt x="16" y="45"/>
                  </a:cubicBezTo>
                  <a:cubicBezTo>
                    <a:pt x="16" y="44"/>
                    <a:pt x="16" y="43"/>
                    <a:pt x="17" y="42"/>
                  </a:cubicBezTo>
                  <a:cubicBezTo>
                    <a:pt x="18" y="39"/>
                    <a:pt x="21" y="39"/>
                    <a:pt x="24" y="36"/>
                  </a:cubicBezTo>
                  <a:cubicBezTo>
                    <a:pt x="27" y="33"/>
                    <a:pt x="24" y="27"/>
                    <a:pt x="29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26"/>
                    <a:pt x="37" y="22"/>
                    <a:pt x="37" y="20"/>
                  </a:cubicBezTo>
                  <a:cubicBezTo>
                    <a:pt x="37" y="17"/>
                    <a:pt x="34" y="16"/>
                    <a:pt x="34" y="14"/>
                  </a:cubicBezTo>
                  <a:cubicBezTo>
                    <a:pt x="34" y="10"/>
                    <a:pt x="36" y="9"/>
                    <a:pt x="36" y="6"/>
                  </a:cubicBezTo>
                  <a:cubicBezTo>
                    <a:pt x="36" y="3"/>
                    <a:pt x="34" y="0"/>
                    <a:pt x="31" y="0"/>
                  </a:cubicBezTo>
                  <a:cubicBezTo>
                    <a:pt x="28" y="0"/>
                    <a:pt x="27" y="3"/>
                    <a:pt x="25" y="3"/>
                  </a:cubicBezTo>
                  <a:cubicBezTo>
                    <a:pt x="22" y="3"/>
                    <a:pt x="21" y="2"/>
                    <a:pt x="19" y="2"/>
                  </a:cubicBezTo>
                  <a:cubicBezTo>
                    <a:pt x="17" y="2"/>
                    <a:pt x="15" y="2"/>
                    <a:pt x="14" y="4"/>
                  </a:cubicBezTo>
                  <a:cubicBezTo>
                    <a:pt x="13" y="6"/>
                    <a:pt x="13" y="8"/>
                    <a:pt x="12" y="10"/>
                  </a:cubicBezTo>
                  <a:cubicBezTo>
                    <a:pt x="10" y="13"/>
                    <a:pt x="5" y="13"/>
                    <a:pt x="5" y="16"/>
                  </a:cubicBezTo>
                  <a:cubicBezTo>
                    <a:pt x="5" y="20"/>
                    <a:pt x="9" y="21"/>
                    <a:pt x="9" y="24"/>
                  </a:cubicBezTo>
                  <a:cubicBezTo>
                    <a:pt x="9" y="28"/>
                    <a:pt x="6" y="29"/>
                    <a:pt x="6" y="33"/>
                  </a:cubicBezTo>
                  <a:cubicBezTo>
                    <a:pt x="6" y="34"/>
                    <a:pt x="6" y="36"/>
                    <a:pt x="8" y="36"/>
                  </a:cubicBezTo>
                  <a:cubicBezTo>
                    <a:pt x="9" y="36"/>
                    <a:pt x="10" y="34"/>
                    <a:pt x="11" y="33"/>
                  </a:cubicBezTo>
                  <a:cubicBezTo>
                    <a:pt x="13" y="30"/>
                    <a:pt x="14" y="28"/>
                    <a:pt x="16" y="25"/>
                  </a:cubicBezTo>
                  <a:cubicBezTo>
                    <a:pt x="17" y="22"/>
                    <a:pt x="19" y="18"/>
                    <a:pt x="20" y="18"/>
                  </a:cubicBezTo>
                  <a:cubicBezTo>
                    <a:pt x="21" y="18"/>
                    <a:pt x="22" y="18"/>
                    <a:pt x="22" y="19"/>
                  </a:cubicBezTo>
                  <a:cubicBezTo>
                    <a:pt x="22" y="21"/>
                    <a:pt x="21" y="22"/>
                    <a:pt x="20" y="24"/>
                  </a:cubicBezTo>
                  <a:cubicBezTo>
                    <a:pt x="18" y="26"/>
                    <a:pt x="18" y="28"/>
                    <a:pt x="16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6E933939-2A75-46DF-9FF9-F86CEC7F5D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68" y="1572"/>
              <a:ext cx="126" cy="128"/>
            </a:xfrm>
            <a:custGeom>
              <a:avLst/>
              <a:gdLst>
                <a:gd name="T0" fmla="*/ 55 w 59"/>
                <a:gd name="T1" fmla="*/ 0 h 60"/>
                <a:gd name="T2" fmla="*/ 53 w 59"/>
                <a:gd name="T3" fmla="*/ 1 h 60"/>
                <a:gd name="T4" fmla="*/ 49 w 59"/>
                <a:gd name="T5" fmla="*/ 3 h 60"/>
                <a:gd name="T6" fmla="*/ 45 w 59"/>
                <a:gd name="T7" fmla="*/ 1 h 60"/>
                <a:gd name="T8" fmla="*/ 36 w 59"/>
                <a:gd name="T9" fmla="*/ 6 h 60"/>
                <a:gd name="T10" fmla="*/ 28 w 59"/>
                <a:gd name="T11" fmla="*/ 4 h 60"/>
                <a:gd name="T12" fmla="*/ 20 w 59"/>
                <a:gd name="T13" fmla="*/ 12 h 60"/>
                <a:gd name="T14" fmla="*/ 15 w 59"/>
                <a:gd name="T15" fmla="*/ 13 h 60"/>
                <a:gd name="T16" fmla="*/ 10 w 59"/>
                <a:gd name="T17" fmla="*/ 27 h 60"/>
                <a:gd name="T18" fmla="*/ 11 w 59"/>
                <a:gd name="T19" fmla="*/ 31 h 60"/>
                <a:gd name="T20" fmla="*/ 14 w 59"/>
                <a:gd name="T21" fmla="*/ 28 h 60"/>
                <a:gd name="T22" fmla="*/ 16 w 59"/>
                <a:gd name="T23" fmla="*/ 25 h 60"/>
                <a:gd name="T24" fmla="*/ 23 w 59"/>
                <a:gd name="T25" fmla="*/ 20 h 60"/>
                <a:gd name="T26" fmla="*/ 37 w 59"/>
                <a:gd name="T27" fmla="*/ 13 h 60"/>
                <a:gd name="T28" fmla="*/ 46 w 59"/>
                <a:gd name="T29" fmla="*/ 8 h 60"/>
                <a:gd name="T30" fmla="*/ 47 w 59"/>
                <a:gd name="T31" fmla="*/ 9 h 60"/>
                <a:gd name="T32" fmla="*/ 42 w 59"/>
                <a:gd name="T33" fmla="*/ 13 h 60"/>
                <a:gd name="T34" fmla="*/ 29 w 59"/>
                <a:gd name="T35" fmla="*/ 21 h 60"/>
                <a:gd name="T36" fmla="*/ 23 w 59"/>
                <a:gd name="T37" fmla="*/ 24 h 60"/>
                <a:gd name="T38" fmla="*/ 18 w 59"/>
                <a:gd name="T39" fmla="*/ 30 h 60"/>
                <a:gd name="T40" fmla="*/ 13 w 59"/>
                <a:gd name="T41" fmla="*/ 35 h 60"/>
                <a:gd name="T42" fmla="*/ 9 w 59"/>
                <a:gd name="T43" fmla="*/ 38 h 60"/>
                <a:gd name="T44" fmla="*/ 1 w 59"/>
                <a:gd name="T45" fmla="*/ 45 h 60"/>
                <a:gd name="T46" fmla="*/ 1 w 59"/>
                <a:gd name="T47" fmla="*/ 48 h 60"/>
                <a:gd name="T48" fmla="*/ 0 w 59"/>
                <a:gd name="T49" fmla="*/ 54 h 60"/>
                <a:gd name="T50" fmla="*/ 2 w 59"/>
                <a:gd name="T51" fmla="*/ 57 h 60"/>
                <a:gd name="T52" fmla="*/ 5 w 59"/>
                <a:gd name="T53" fmla="*/ 53 h 60"/>
                <a:gd name="T54" fmla="*/ 8 w 59"/>
                <a:gd name="T55" fmla="*/ 50 h 60"/>
                <a:gd name="T56" fmla="*/ 16 w 59"/>
                <a:gd name="T57" fmla="*/ 45 h 60"/>
                <a:gd name="T58" fmla="*/ 24 w 59"/>
                <a:gd name="T59" fmla="*/ 43 h 60"/>
                <a:gd name="T60" fmla="*/ 33 w 59"/>
                <a:gd name="T61" fmla="*/ 41 h 60"/>
                <a:gd name="T62" fmla="*/ 36 w 59"/>
                <a:gd name="T63" fmla="*/ 42 h 60"/>
                <a:gd name="T64" fmla="*/ 32 w 59"/>
                <a:gd name="T65" fmla="*/ 43 h 60"/>
                <a:gd name="T66" fmla="*/ 28 w 59"/>
                <a:gd name="T67" fmla="*/ 45 h 60"/>
                <a:gd name="T68" fmla="*/ 20 w 59"/>
                <a:gd name="T69" fmla="*/ 47 h 60"/>
                <a:gd name="T70" fmla="*/ 5 w 59"/>
                <a:gd name="T71" fmla="*/ 58 h 60"/>
                <a:gd name="T72" fmla="*/ 9 w 59"/>
                <a:gd name="T73" fmla="*/ 60 h 60"/>
                <a:gd name="T74" fmla="*/ 16 w 59"/>
                <a:gd name="T75" fmla="*/ 58 h 60"/>
                <a:gd name="T76" fmla="*/ 22 w 59"/>
                <a:gd name="T77" fmla="*/ 55 h 60"/>
                <a:gd name="T78" fmla="*/ 28 w 59"/>
                <a:gd name="T79" fmla="*/ 55 h 60"/>
                <a:gd name="T80" fmla="*/ 34 w 59"/>
                <a:gd name="T81" fmla="*/ 51 h 60"/>
                <a:gd name="T82" fmla="*/ 38 w 59"/>
                <a:gd name="T83" fmla="*/ 51 h 60"/>
                <a:gd name="T84" fmla="*/ 45 w 59"/>
                <a:gd name="T85" fmla="*/ 44 h 60"/>
                <a:gd name="T86" fmla="*/ 49 w 59"/>
                <a:gd name="T87" fmla="*/ 40 h 60"/>
                <a:gd name="T88" fmla="*/ 42 w 59"/>
                <a:gd name="T89" fmla="*/ 35 h 60"/>
                <a:gd name="T90" fmla="*/ 36 w 59"/>
                <a:gd name="T91" fmla="*/ 31 h 60"/>
                <a:gd name="T92" fmla="*/ 26 w 59"/>
                <a:gd name="T93" fmla="*/ 35 h 60"/>
                <a:gd name="T94" fmla="*/ 24 w 59"/>
                <a:gd name="T95" fmla="*/ 33 h 60"/>
                <a:gd name="T96" fmla="*/ 26 w 59"/>
                <a:gd name="T97" fmla="*/ 31 h 60"/>
                <a:gd name="T98" fmla="*/ 32 w 59"/>
                <a:gd name="T99" fmla="*/ 27 h 60"/>
                <a:gd name="T100" fmla="*/ 36 w 59"/>
                <a:gd name="T101" fmla="*/ 27 h 60"/>
                <a:gd name="T102" fmla="*/ 45 w 59"/>
                <a:gd name="T103" fmla="*/ 23 h 60"/>
                <a:gd name="T104" fmla="*/ 49 w 59"/>
                <a:gd name="T105" fmla="*/ 23 h 60"/>
                <a:gd name="T106" fmla="*/ 53 w 59"/>
                <a:gd name="T107" fmla="*/ 22 h 60"/>
                <a:gd name="T108" fmla="*/ 54 w 59"/>
                <a:gd name="T109" fmla="*/ 15 h 60"/>
                <a:gd name="T110" fmla="*/ 59 w 59"/>
                <a:gd name="T111" fmla="*/ 5 h 60"/>
                <a:gd name="T112" fmla="*/ 55 w 59"/>
                <a:gd name="T1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60">
                  <a:moveTo>
                    <a:pt x="55" y="0"/>
                  </a:moveTo>
                  <a:cubicBezTo>
                    <a:pt x="54" y="0"/>
                    <a:pt x="54" y="1"/>
                    <a:pt x="53" y="1"/>
                  </a:cubicBezTo>
                  <a:cubicBezTo>
                    <a:pt x="51" y="1"/>
                    <a:pt x="51" y="3"/>
                    <a:pt x="49" y="3"/>
                  </a:cubicBezTo>
                  <a:cubicBezTo>
                    <a:pt x="47" y="3"/>
                    <a:pt x="47" y="1"/>
                    <a:pt x="45" y="1"/>
                  </a:cubicBezTo>
                  <a:cubicBezTo>
                    <a:pt x="41" y="1"/>
                    <a:pt x="40" y="6"/>
                    <a:pt x="36" y="6"/>
                  </a:cubicBezTo>
                  <a:cubicBezTo>
                    <a:pt x="32" y="6"/>
                    <a:pt x="31" y="4"/>
                    <a:pt x="28" y="4"/>
                  </a:cubicBezTo>
                  <a:cubicBezTo>
                    <a:pt x="23" y="4"/>
                    <a:pt x="24" y="9"/>
                    <a:pt x="20" y="12"/>
                  </a:cubicBezTo>
                  <a:cubicBezTo>
                    <a:pt x="19" y="13"/>
                    <a:pt x="17" y="13"/>
                    <a:pt x="15" y="13"/>
                  </a:cubicBezTo>
                  <a:cubicBezTo>
                    <a:pt x="9" y="14"/>
                    <a:pt x="9" y="21"/>
                    <a:pt x="10" y="27"/>
                  </a:cubicBezTo>
                  <a:cubicBezTo>
                    <a:pt x="10" y="28"/>
                    <a:pt x="10" y="31"/>
                    <a:pt x="11" y="31"/>
                  </a:cubicBezTo>
                  <a:cubicBezTo>
                    <a:pt x="12" y="32"/>
                    <a:pt x="13" y="29"/>
                    <a:pt x="14" y="28"/>
                  </a:cubicBezTo>
                  <a:cubicBezTo>
                    <a:pt x="15" y="26"/>
                    <a:pt x="16" y="25"/>
                    <a:pt x="16" y="25"/>
                  </a:cubicBezTo>
                  <a:cubicBezTo>
                    <a:pt x="18" y="23"/>
                    <a:pt x="20" y="22"/>
                    <a:pt x="23" y="20"/>
                  </a:cubicBezTo>
                  <a:cubicBezTo>
                    <a:pt x="29" y="17"/>
                    <a:pt x="32" y="15"/>
                    <a:pt x="37" y="13"/>
                  </a:cubicBezTo>
                  <a:cubicBezTo>
                    <a:pt x="41" y="11"/>
                    <a:pt x="43" y="9"/>
                    <a:pt x="46" y="8"/>
                  </a:cubicBezTo>
                  <a:cubicBezTo>
                    <a:pt x="46" y="8"/>
                    <a:pt x="47" y="8"/>
                    <a:pt x="47" y="9"/>
                  </a:cubicBezTo>
                  <a:cubicBezTo>
                    <a:pt x="45" y="11"/>
                    <a:pt x="44" y="12"/>
                    <a:pt x="42" y="13"/>
                  </a:cubicBezTo>
                  <a:cubicBezTo>
                    <a:pt x="37" y="17"/>
                    <a:pt x="34" y="18"/>
                    <a:pt x="29" y="21"/>
                  </a:cubicBezTo>
                  <a:cubicBezTo>
                    <a:pt x="27" y="22"/>
                    <a:pt x="25" y="23"/>
                    <a:pt x="23" y="24"/>
                  </a:cubicBezTo>
                  <a:cubicBezTo>
                    <a:pt x="19" y="26"/>
                    <a:pt x="19" y="27"/>
                    <a:pt x="18" y="30"/>
                  </a:cubicBezTo>
                  <a:cubicBezTo>
                    <a:pt x="16" y="33"/>
                    <a:pt x="14" y="33"/>
                    <a:pt x="13" y="35"/>
                  </a:cubicBezTo>
                  <a:cubicBezTo>
                    <a:pt x="11" y="36"/>
                    <a:pt x="11" y="37"/>
                    <a:pt x="9" y="38"/>
                  </a:cubicBezTo>
                  <a:cubicBezTo>
                    <a:pt x="6" y="40"/>
                    <a:pt x="3" y="41"/>
                    <a:pt x="1" y="45"/>
                  </a:cubicBezTo>
                  <a:cubicBezTo>
                    <a:pt x="1" y="46"/>
                    <a:pt x="1" y="47"/>
                    <a:pt x="1" y="48"/>
                  </a:cubicBezTo>
                  <a:cubicBezTo>
                    <a:pt x="1" y="51"/>
                    <a:pt x="0" y="52"/>
                    <a:pt x="0" y="54"/>
                  </a:cubicBezTo>
                  <a:cubicBezTo>
                    <a:pt x="0" y="55"/>
                    <a:pt x="1" y="57"/>
                    <a:pt x="2" y="57"/>
                  </a:cubicBezTo>
                  <a:cubicBezTo>
                    <a:pt x="4" y="57"/>
                    <a:pt x="4" y="54"/>
                    <a:pt x="5" y="53"/>
                  </a:cubicBezTo>
                  <a:cubicBezTo>
                    <a:pt x="6" y="52"/>
                    <a:pt x="6" y="51"/>
                    <a:pt x="8" y="50"/>
                  </a:cubicBezTo>
                  <a:cubicBezTo>
                    <a:pt x="11" y="48"/>
                    <a:pt x="13" y="47"/>
                    <a:pt x="16" y="45"/>
                  </a:cubicBezTo>
                  <a:cubicBezTo>
                    <a:pt x="19" y="44"/>
                    <a:pt x="21" y="43"/>
                    <a:pt x="24" y="43"/>
                  </a:cubicBezTo>
                  <a:cubicBezTo>
                    <a:pt x="28" y="42"/>
                    <a:pt x="30" y="41"/>
                    <a:pt x="33" y="41"/>
                  </a:cubicBezTo>
                  <a:cubicBezTo>
                    <a:pt x="34" y="41"/>
                    <a:pt x="36" y="41"/>
                    <a:pt x="36" y="42"/>
                  </a:cubicBezTo>
                  <a:cubicBezTo>
                    <a:pt x="36" y="44"/>
                    <a:pt x="34" y="43"/>
                    <a:pt x="32" y="43"/>
                  </a:cubicBezTo>
                  <a:cubicBezTo>
                    <a:pt x="31" y="44"/>
                    <a:pt x="30" y="44"/>
                    <a:pt x="28" y="45"/>
                  </a:cubicBezTo>
                  <a:cubicBezTo>
                    <a:pt x="25" y="45"/>
                    <a:pt x="23" y="46"/>
                    <a:pt x="20" y="47"/>
                  </a:cubicBezTo>
                  <a:cubicBezTo>
                    <a:pt x="13" y="50"/>
                    <a:pt x="9" y="53"/>
                    <a:pt x="5" y="58"/>
                  </a:cubicBezTo>
                  <a:cubicBezTo>
                    <a:pt x="6" y="59"/>
                    <a:pt x="7" y="60"/>
                    <a:pt x="9" y="60"/>
                  </a:cubicBezTo>
                  <a:cubicBezTo>
                    <a:pt x="11" y="60"/>
                    <a:pt x="14" y="60"/>
                    <a:pt x="16" y="58"/>
                  </a:cubicBezTo>
                  <a:cubicBezTo>
                    <a:pt x="18" y="56"/>
                    <a:pt x="19" y="55"/>
                    <a:pt x="22" y="55"/>
                  </a:cubicBezTo>
                  <a:cubicBezTo>
                    <a:pt x="24" y="55"/>
                    <a:pt x="26" y="56"/>
                    <a:pt x="28" y="55"/>
                  </a:cubicBezTo>
                  <a:cubicBezTo>
                    <a:pt x="31" y="53"/>
                    <a:pt x="31" y="52"/>
                    <a:pt x="34" y="51"/>
                  </a:cubicBezTo>
                  <a:cubicBezTo>
                    <a:pt x="35" y="51"/>
                    <a:pt x="37" y="51"/>
                    <a:pt x="38" y="51"/>
                  </a:cubicBezTo>
                  <a:cubicBezTo>
                    <a:pt x="42" y="50"/>
                    <a:pt x="42" y="46"/>
                    <a:pt x="45" y="44"/>
                  </a:cubicBezTo>
                  <a:cubicBezTo>
                    <a:pt x="47" y="43"/>
                    <a:pt x="49" y="43"/>
                    <a:pt x="49" y="40"/>
                  </a:cubicBezTo>
                  <a:cubicBezTo>
                    <a:pt x="49" y="37"/>
                    <a:pt x="45" y="37"/>
                    <a:pt x="42" y="35"/>
                  </a:cubicBezTo>
                  <a:cubicBezTo>
                    <a:pt x="40" y="34"/>
                    <a:pt x="39" y="31"/>
                    <a:pt x="36" y="31"/>
                  </a:cubicBezTo>
                  <a:cubicBezTo>
                    <a:pt x="32" y="31"/>
                    <a:pt x="32" y="35"/>
                    <a:pt x="26" y="35"/>
                  </a:cubicBezTo>
                  <a:cubicBezTo>
                    <a:pt x="25" y="34"/>
                    <a:pt x="24" y="34"/>
                    <a:pt x="24" y="33"/>
                  </a:cubicBezTo>
                  <a:cubicBezTo>
                    <a:pt x="24" y="32"/>
                    <a:pt x="26" y="32"/>
                    <a:pt x="26" y="31"/>
                  </a:cubicBezTo>
                  <a:cubicBezTo>
                    <a:pt x="28" y="29"/>
                    <a:pt x="29" y="28"/>
                    <a:pt x="32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40" y="27"/>
                    <a:pt x="41" y="24"/>
                    <a:pt x="45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3" y="23"/>
                    <a:pt x="53" y="22"/>
                  </a:cubicBezTo>
                  <a:cubicBezTo>
                    <a:pt x="55" y="20"/>
                    <a:pt x="54" y="17"/>
                    <a:pt x="54" y="15"/>
                  </a:cubicBezTo>
                  <a:cubicBezTo>
                    <a:pt x="55" y="11"/>
                    <a:pt x="59" y="9"/>
                    <a:pt x="59" y="5"/>
                  </a:cubicBezTo>
                  <a:cubicBezTo>
                    <a:pt x="59" y="3"/>
                    <a:pt x="57" y="0"/>
                    <a:pt x="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DFAF9E28-B38D-4A8D-90B4-E039A18082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0" y="1406"/>
              <a:ext cx="128" cy="284"/>
            </a:xfrm>
            <a:custGeom>
              <a:avLst/>
              <a:gdLst>
                <a:gd name="T0" fmla="*/ 5 w 60"/>
                <a:gd name="T1" fmla="*/ 100 h 132"/>
                <a:gd name="T2" fmla="*/ 10 w 60"/>
                <a:gd name="T3" fmla="*/ 109 h 132"/>
                <a:gd name="T4" fmla="*/ 13 w 60"/>
                <a:gd name="T5" fmla="*/ 117 h 132"/>
                <a:gd name="T6" fmla="*/ 16 w 60"/>
                <a:gd name="T7" fmla="*/ 122 h 132"/>
                <a:gd name="T8" fmla="*/ 19 w 60"/>
                <a:gd name="T9" fmla="*/ 130 h 132"/>
                <a:gd name="T10" fmla="*/ 22 w 60"/>
                <a:gd name="T11" fmla="*/ 127 h 132"/>
                <a:gd name="T12" fmla="*/ 14 w 60"/>
                <a:gd name="T13" fmla="*/ 78 h 132"/>
                <a:gd name="T14" fmla="*/ 17 w 60"/>
                <a:gd name="T15" fmla="*/ 78 h 132"/>
                <a:gd name="T16" fmla="*/ 22 w 60"/>
                <a:gd name="T17" fmla="*/ 111 h 132"/>
                <a:gd name="T18" fmla="*/ 27 w 60"/>
                <a:gd name="T19" fmla="*/ 115 h 132"/>
                <a:gd name="T20" fmla="*/ 33 w 60"/>
                <a:gd name="T21" fmla="*/ 107 h 132"/>
                <a:gd name="T22" fmla="*/ 33 w 60"/>
                <a:gd name="T23" fmla="*/ 104 h 132"/>
                <a:gd name="T24" fmla="*/ 31 w 60"/>
                <a:gd name="T25" fmla="*/ 100 h 132"/>
                <a:gd name="T26" fmla="*/ 28 w 60"/>
                <a:gd name="T27" fmla="*/ 96 h 132"/>
                <a:gd name="T28" fmla="*/ 30 w 60"/>
                <a:gd name="T29" fmla="*/ 89 h 132"/>
                <a:gd name="T30" fmla="*/ 26 w 60"/>
                <a:gd name="T31" fmla="*/ 79 h 132"/>
                <a:gd name="T32" fmla="*/ 27 w 60"/>
                <a:gd name="T33" fmla="*/ 78 h 132"/>
                <a:gd name="T34" fmla="*/ 29 w 60"/>
                <a:gd name="T35" fmla="*/ 76 h 132"/>
                <a:gd name="T36" fmla="*/ 31 w 60"/>
                <a:gd name="T37" fmla="*/ 81 h 132"/>
                <a:gd name="T38" fmla="*/ 36 w 60"/>
                <a:gd name="T39" fmla="*/ 87 h 132"/>
                <a:gd name="T40" fmla="*/ 38 w 60"/>
                <a:gd name="T41" fmla="*/ 81 h 132"/>
                <a:gd name="T42" fmla="*/ 39 w 60"/>
                <a:gd name="T43" fmla="*/ 33 h 132"/>
                <a:gd name="T44" fmla="*/ 42 w 60"/>
                <a:gd name="T45" fmla="*/ 31 h 132"/>
                <a:gd name="T46" fmla="*/ 42 w 60"/>
                <a:gd name="T47" fmla="*/ 79 h 132"/>
                <a:gd name="T48" fmla="*/ 45 w 60"/>
                <a:gd name="T49" fmla="*/ 82 h 132"/>
                <a:gd name="T50" fmla="*/ 46 w 60"/>
                <a:gd name="T51" fmla="*/ 76 h 132"/>
                <a:gd name="T52" fmla="*/ 49 w 60"/>
                <a:gd name="T53" fmla="*/ 72 h 132"/>
                <a:gd name="T54" fmla="*/ 49 w 60"/>
                <a:gd name="T55" fmla="*/ 58 h 132"/>
                <a:gd name="T56" fmla="*/ 48 w 60"/>
                <a:gd name="T57" fmla="*/ 49 h 132"/>
                <a:gd name="T58" fmla="*/ 48 w 60"/>
                <a:gd name="T59" fmla="*/ 41 h 132"/>
                <a:gd name="T60" fmla="*/ 52 w 60"/>
                <a:gd name="T61" fmla="*/ 34 h 132"/>
                <a:gd name="T62" fmla="*/ 57 w 60"/>
                <a:gd name="T63" fmla="*/ 30 h 132"/>
                <a:gd name="T64" fmla="*/ 52 w 60"/>
                <a:gd name="T65" fmla="*/ 19 h 132"/>
                <a:gd name="T66" fmla="*/ 46 w 60"/>
                <a:gd name="T67" fmla="*/ 12 h 132"/>
                <a:gd name="T68" fmla="*/ 33 w 60"/>
                <a:gd name="T69" fmla="*/ 10 h 132"/>
                <a:gd name="T70" fmla="*/ 28 w 60"/>
                <a:gd name="T71" fmla="*/ 18 h 132"/>
                <a:gd name="T72" fmla="*/ 27 w 60"/>
                <a:gd name="T73" fmla="*/ 30 h 132"/>
                <a:gd name="T74" fmla="*/ 29 w 60"/>
                <a:gd name="T75" fmla="*/ 40 h 132"/>
                <a:gd name="T76" fmla="*/ 28 w 60"/>
                <a:gd name="T77" fmla="*/ 50 h 132"/>
                <a:gd name="T78" fmla="*/ 29 w 60"/>
                <a:gd name="T79" fmla="*/ 58 h 132"/>
                <a:gd name="T80" fmla="*/ 30 w 60"/>
                <a:gd name="T81" fmla="*/ 64 h 132"/>
                <a:gd name="T82" fmla="*/ 28 w 60"/>
                <a:gd name="T83" fmla="*/ 68 h 132"/>
                <a:gd name="T84" fmla="*/ 21 w 60"/>
                <a:gd name="T85" fmla="*/ 60 h 132"/>
                <a:gd name="T86" fmla="*/ 8 w 60"/>
                <a:gd name="T87" fmla="*/ 60 h 132"/>
                <a:gd name="T88" fmla="*/ 6 w 60"/>
                <a:gd name="T89" fmla="*/ 71 h 132"/>
                <a:gd name="T90" fmla="*/ 3 w 60"/>
                <a:gd name="T91" fmla="*/ 80 h 132"/>
                <a:gd name="T92" fmla="*/ 3 w 60"/>
                <a:gd name="T93" fmla="*/ 88 h 132"/>
                <a:gd name="T94" fmla="*/ 5 w 60"/>
                <a:gd name="T95" fmla="*/ 10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" h="132">
                  <a:moveTo>
                    <a:pt x="5" y="100"/>
                  </a:moveTo>
                  <a:cubicBezTo>
                    <a:pt x="9" y="103"/>
                    <a:pt x="11" y="106"/>
                    <a:pt x="10" y="109"/>
                  </a:cubicBezTo>
                  <a:cubicBezTo>
                    <a:pt x="9" y="113"/>
                    <a:pt x="11" y="116"/>
                    <a:pt x="13" y="117"/>
                  </a:cubicBezTo>
                  <a:cubicBezTo>
                    <a:pt x="16" y="118"/>
                    <a:pt x="16" y="120"/>
                    <a:pt x="16" y="122"/>
                  </a:cubicBezTo>
                  <a:cubicBezTo>
                    <a:pt x="15" y="124"/>
                    <a:pt x="17" y="128"/>
                    <a:pt x="19" y="130"/>
                  </a:cubicBezTo>
                  <a:cubicBezTo>
                    <a:pt x="22" y="132"/>
                    <a:pt x="23" y="131"/>
                    <a:pt x="22" y="127"/>
                  </a:cubicBezTo>
                  <a:cubicBezTo>
                    <a:pt x="22" y="123"/>
                    <a:pt x="15" y="99"/>
                    <a:pt x="14" y="78"/>
                  </a:cubicBezTo>
                  <a:cubicBezTo>
                    <a:pt x="14" y="75"/>
                    <a:pt x="17" y="75"/>
                    <a:pt x="17" y="78"/>
                  </a:cubicBezTo>
                  <a:cubicBezTo>
                    <a:pt x="19" y="93"/>
                    <a:pt x="22" y="101"/>
                    <a:pt x="22" y="111"/>
                  </a:cubicBezTo>
                  <a:cubicBezTo>
                    <a:pt x="23" y="114"/>
                    <a:pt x="24" y="118"/>
                    <a:pt x="27" y="115"/>
                  </a:cubicBezTo>
                  <a:cubicBezTo>
                    <a:pt x="31" y="112"/>
                    <a:pt x="32" y="111"/>
                    <a:pt x="33" y="107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32" y="102"/>
                    <a:pt x="32" y="101"/>
                    <a:pt x="31" y="100"/>
                  </a:cubicBezTo>
                  <a:cubicBezTo>
                    <a:pt x="30" y="99"/>
                    <a:pt x="28" y="98"/>
                    <a:pt x="28" y="96"/>
                  </a:cubicBezTo>
                  <a:cubicBezTo>
                    <a:pt x="28" y="93"/>
                    <a:pt x="30" y="92"/>
                    <a:pt x="30" y="89"/>
                  </a:cubicBezTo>
                  <a:cubicBezTo>
                    <a:pt x="30" y="85"/>
                    <a:pt x="26" y="83"/>
                    <a:pt x="26" y="79"/>
                  </a:cubicBezTo>
                  <a:cubicBezTo>
                    <a:pt x="26" y="79"/>
                    <a:pt x="26" y="78"/>
                    <a:pt x="27" y="78"/>
                  </a:cubicBezTo>
                  <a:cubicBezTo>
                    <a:pt x="27" y="77"/>
                    <a:pt x="28" y="76"/>
                    <a:pt x="29" y="76"/>
                  </a:cubicBezTo>
                  <a:cubicBezTo>
                    <a:pt x="31" y="76"/>
                    <a:pt x="31" y="79"/>
                    <a:pt x="31" y="81"/>
                  </a:cubicBezTo>
                  <a:cubicBezTo>
                    <a:pt x="32" y="84"/>
                    <a:pt x="33" y="87"/>
                    <a:pt x="36" y="87"/>
                  </a:cubicBezTo>
                  <a:cubicBezTo>
                    <a:pt x="38" y="87"/>
                    <a:pt x="38" y="83"/>
                    <a:pt x="38" y="81"/>
                  </a:cubicBezTo>
                  <a:cubicBezTo>
                    <a:pt x="38" y="81"/>
                    <a:pt x="39" y="37"/>
                    <a:pt x="39" y="33"/>
                  </a:cubicBezTo>
                  <a:cubicBezTo>
                    <a:pt x="39" y="29"/>
                    <a:pt x="41" y="28"/>
                    <a:pt x="42" y="31"/>
                  </a:cubicBezTo>
                  <a:cubicBezTo>
                    <a:pt x="42" y="33"/>
                    <a:pt x="43" y="75"/>
                    <a:pt x="42" y="79"/>
                  </a:cubicBezTo>
                  <a:cubicBezTo>
                    <a:pt x="41" y="82"/>
                    <a:pt x="41" y="88"/>
                    <a:pt x="45" y="82"/>
                  </a:cubicBezTo>
                  <a:cubicBezTo>
                    <a:pt x="47" y="80"/>
                    <a:pt x="46" y="78"/>
                    <a:pt x="46" y="76"/>
                  </a:cubicBezTo>
                  <a:cubicBezTo>
                    <a:pt x="46" y="74"/>
                    <a:pt x="47" y="73"/>
                    <a:pt x="49" y="72"/>
                  </a:cubicBezTo>
                  <a:cubicBezTo>
                    <a:pt x="51" y="70"/>
                    <a:pt x="53" y="63"/>
                    <a:pt x="49" y="58"/>
                  </a:cubicBezTo>
                  <a:cubicBezTo>
                    <a:pt x="46" y="54"/>
                    <a:pt x="47" y="51"/>
                    <a:pt x="48" y="49"/>
                  </a:cubicBezTo>
                  <a:cubicBezTo>
                    <a:pt x="50" y="47"/>
                    <a:pt x="50" y="43"/>
                    <a:pt x="48" y="41"/>
                  </a:cubicBezTo>
                  <a:cubicBezTo>
                    <a:pt x="47" y="38"/>
                    <a:pt x="50" y="35"/>
                    <a:pt x="52" y="34"/>
                  </a:cubicBezTo>
                  <a:cubicBezTo>
                    <a:pt x="54" y="33"/>
                    <a:pt x="55" y="32"/>
                    <a:pt x="57" y="30"/>
                  </a:cubicBezTo>
                  <a:cubicBezTo>
                    <a:pt x="58" y="28"/>
                    <a:pt x="60" y="22"/>
                    <a:pt x="52" y="19"/>
                  </a:cubicBezTo>
                  <a:cubicBezTo>
                    <a:pt x="48" y="18"/>
                    <a:pt x="45" y="18"/>
                    <a:pt x="46" y="12"/>
                  </a:cubicBezTo>
                  <a:cubicBezTo>
                    <a:pt x="48" y="4"/>
                    <a:pt x="35" y="0"/>
                    <a:pt x="33" y="10"/>
                  </a:cubicBezTo>
                  <a:cubicBezTo>
                    <a:pt x="33" y="14"/>
                    <a:pt x="32" y="17"/>
                    <a:pt x="28" y="18"/>
                  </a:cubicBezTo>
                  <a:cubicBezTo>
                    <a:pt x="24" y="19"/>
                    <a:pt x="21" y="26"/>
                    <a:pt x="27" y="30"/>
                  </a:cubicBezTo>
                  <a:cubicBezTo>
                    <a:pt x="34" y="34"/>
                    <a:pt x="32" y="39"/>
                    <a:pt x="29" y="40"/>
                  </a:cubicBezTo>
                  <a:cubicBezTo>
                    <a:pt x="27" y="41"/>
                    <a:pt x="23" y="45"/>
                    <a:pt x="28" y="50"/>
                  </a:cubicBezTo>
                  <a:cubicBezTo>
                    <a:pt x="32" y="54"/>
                    <a:pt x="29" y="56"/>
                    <a:pt x="29" y="58"/>
                  </a:cubicBezTo>
                  <a:cubicBezTo>
                    <a:pt x="28" y="61"/>
                    <a:pt x="28" y="62"/>
                    <a:pt x="30" y="64"/>
                  </a:cubicBezTo>
                  <a:cubicBezTo>
                    <a:pt x="32" y="66"/>
                    <a:pt x="31" y="69"/>
                    <a:pt x="28" y="68"/>
                  </a:cubicBezTo>
                  <a:cubicBezTo>
                    <a:pt x="25" y="67"/>
                    <a:pt x="22" y="65"/>
                    <a:pt x="21" y="60"/>
                  </a:cubicBezTo>
                  <a:cubicBezTo>
                    <a:pt x="19" y="55"/>
                    <a:pt x="9" y="53"/>
                    <a:pt x="8" y="60"/>
                  </a:cubicBezTo>
                  <a:cubicBezTo>
                    <a:pt x="7" y="65"/>
                    <a:pt x="9" y="69"/>
                    <a:pt x="6" y="71"/>
                  </a:cubicBezTo>
                  <a:cubicBezTo>
                    <a:pt x="2" y="73"/>
                    <a:pt x="1" y="77"/>
                    <a:pt x="3" y="80"/>
                  </a:cubicBezTo>
                  <a:cubicBezTo>
                    <a:pt x="5" y="83"/>
                    <a:pt x="5" y="86"/>
                    <a:pt x="3" y="88"/>
                  </a:cubicBezTo>
                  <a:cubicBezTo>
                    <a:pt x="0" y="90"/>
                    <a:pt x="1" y="97"/>
                    <a:pt x="5" y="10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2" name="Freeform 50">
              <a:extLst>
                <a:ext uri="{FF2B5EF4-FFF2-40B4-BE49-F238E27FC236}">
                  <a16:creationId xmlns:a16="http://schemas.microsoft.com/office/drawing/2014/main" id="{3593485D-3A5A-4384-9326-0F14600B89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3" y="1406"/>
              <a:ext cx="114" cy="170"/>
            </a:xfrm>
            <a:custGeom>
              <a:avLst/>
              <a:gdLst>
                <a:gd name="T0" fmla="*/ 12 w 53"/>
                <a:gd name="T1" fmla="*/ 15 h 79"/>
                <a:gd name="T2" fmla="*/ 10 w 53"/>
                <a:gd name="T3" fmla="*/ 24 h 79"/>
                <a:gd name="T4" fmla="*/ 7 w 53"/>
                <a:gd name="T5" fmla="*/ 29 h 79"/>
                <a:gd name="T6" fmla="*/ 5 w 53"/>
                <a:gd name="T7" fmla="*/ 38 h 79"/>
                <a:gd name="T8" fmla="*/ 0 w 53"/>
                <a:gd name="T9" fmla="*/ 52 h 79"/>
                <a:gd name="T10" fmla="*/ 4 w 53"/>
                <a:gd name="T11" fmla="*/ 50 h 79"/>
                <a:gd name="T12" fmla="*/ 15 w 53"/>
                <a:gd name="T13" fmla="*/ 32 h 79"/>
                <a:gd name="T14" fmla="*/ 24 w 53"/>
                <a:gd name="T15" fmla="*/ 19 h 79"/>
                <a:gd name="T16" fmla="*/ 26 w 53"/>
                <a:gd name="T17" fmla="*/ 20 h 79"/>
                <a:gd name="T18" fmla="*/ 22 w 53"/>
                <a:gd name="T19" fmla="*/ 28 h 79"/>
                <a:gd name="T20" fmla="*/ 6 w 53"/>
                <a:gd name="T21" fmla="*/ 54 h 79"/>
                <a:gd name="T22" fmla="*/ 6 w 53"/>
                <a:gd name="T23" fmla="*/ 61 h 79"/>
                <a:gd name="T24" fmla="*/ 2 w 53"/>
                <a:gd name="T25" fmla="*/ 67 h 79"/>
                <a:gd name="T26" fmla="*/ 4 w 53"/>
                <a:gd name="T27" fmla="*/ 70 h 79"/>
                <a:gd name="T28" fmla="*/ 32 w 53"/>
                <a:gd name="T29" fmla="*/ 55 h 79"/>
                <a:gd name="T30" fmla="*/ 33 w 53"/>
                <a:gd name="T31" fmla="*/ 58 h 79"/>
                <a:gd name="T32" fmla="*/ 22 w 53"/>
                <a:gd name="T33" fmla="*/ 65 h 79"/>
                <a:gd name="T34" fmla="*/ 6 w 53"/>
                <a:gd name="T35" fmla="*/ 73 h 79"/>
                <a:gd name="T36" fmla="*/ 5 w 53"/>
                <a:gd name="T37" fmla="*/ 78 h 79"/>
                <a:gd name="T38" fmla="*/ 13 w 53"/>
                <a:gd name="T39" fmla="*/ 74 h 79"/>
                <a:gd name="T40" fmla="*/ 21 w 53"/>
                <a:gd name="T41" fmla="*/ 74 h 79"/>
                <a:gd name="T42" fmla="*/ 29 w 53"/>
                <a:gd name="T43" fmla="*/ 72 h 79"/>
                <a:gd name="T44" fmla="*/ 38 w 53"/>
                <a:gd name="T45" fmla="*/ 70 h 79"/>
                <a:gd name="T46" fmla="*/ 43 w 53"/>
                <a:gd name="T47" fmla="*/ 64 h 79"/>
                <a:gd name="T48" fmla="*/ 44 w 53"/>
                <a:gd name="T49" fmla="*/ 57 h 79"/>
                <a:gd name="T50" fmla="*/ 51 w 53"/>
                <a:gd name="T51" fmla="*/ 50 h 79"/>
                <a:gd name="T52" fmla="*/ 43 w 53"/>
                <a:gd name="T53" fmla="*/ 43 h 79"/>
                <a:gd name="T54" fmla="*/ 34 w 53"/>
                <a:gd name="T55" fmla="*/ 43 h 79"/>
                <a:gd name="T56" fmla="*/ 27 w 53"/>
                <a:gd name="T57" fmla="*/ 47 h 79"/>
                <a:gd name="T58" fmla="*/ 22 w 53"/>
                <a:gd name="T59" fmla="*/ 53 h 79"/>
                <a:gd name="T60" fmla="*/ 20 w 53"/>
                <a:gd name="T61" fmla="*/ 53 h 79"/>
                <a:gd name="T62" fmla="*/ 19 w 53"/>
                <a:gd name="T63" fmla="*/ 47 h 79"/>
                <a:gd name="T64" fmla="*/ 25 w 53"/>
                <a:gd name="T65" fmla="*/ 41 h 79"/>
                <a:gd name="T66" fmla="*/ 30 w 53"/>
                <a:gd name="T67" fmla="*/ 35 h 79"/>
                <a:gd name="T68" fmla="*/ 33 w 53"/>
                <a:gd name="T69" fmla="*/ 28 h 79"/>
                <a:gd name="T70" fmla="*/ 34 w 53"/>
                <a:gd name="T71" fmla="*/ 20 h 79"/>
                <a:gd name="T72" fmla="*/ 37 w 53"/>
                <a:gd name="T73" fmla="*/ 9 h 79"/>
                <a:gd name="T74" fmla="*/ 26 w 53"/>
                <a:gd name="T75" fmla="*/ 6 h 79"/>
                <a:gd name="T76" fmla="*/ 17 w 53"/>
                <a:gd name="T77" fmla="*/ 10 h 79"/>
                <a:gd name="T78" fmla="*/ 12 w 53"/>
                <a:gd name="T79" fmla="*/ 1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79">
                  <a:moveTo>
                    <a:pt x="12" y="15"/>
                  </a:moveTo>
                  <a:cubicBezTo>
                    <a:pt x="12" y="18"/>
                    <a:pt x="12" y="21"/>
                    <a:pt x="10" y="24"/>
                  </a:cubicBezTo>
                  <a:cubicBezTo>
                    <a:pt x="8" y="26"/>
                    <a:pt x="7" y="27"/>
                    <a:pt x="7" y="29"/>
                  </a:cubicBezTo>
                  <a:cubicBezTo>
                    <a:pt x="7" y="31"/>
                    <a:pt x="8" y="35"/>
                    <a:pt x="5" y="38"/>
                  </a:cubicBezTo>
                  <a:cubicBezTo>
                    <a:pt x="1" y="42"/>
                    <a:pt x="0" y="46"/>
                    <a:pt x="0" y="52"/>
                  </a:cubicBezTo>
                  <a:cubicBezTo>
                    <a:pt x="0" y="58"/>
                    <a:pt x="3" y="54"/>
                    <a:pt x="4" y="50"/>
                  </a:cubicBezTo>
                  <a:cubicBezTo>
                    <a:pt x="6" y="47"/>
                    <a:pt x="12" y="38"/>
                    <a:pt x="15" y="32"/>
                  </a:cubicBezTo>
                  <a:cubicBezTo>
                    <a:pt x="18" y="26"/>
                    <a:pt x="23" y="21"/>
                    <a:pt x="24" y="19"/>
                  </a:cubicBezTo>
                  <a:cubicBezTo>
                    <a:pt x="25" y="17"/>
                    <a:pt x="26" y="18"/>
                    <a:pt x="26" y="20"/>
                  </a:cubicBezTo>
                  <a:cubicBezTo>
                    <a:pt x="26" y="22"/>
                    <a:pt x="25" y="23"/>
                    <a:pt x="22" y="28"/>
                  </a:cubicBezTo>
                  <a:cubicBezTo>
                    <a:pt x="18" y="34"/>
                    <a:pt x="8" y="52"/>
                    <a:pt x="6" y="54"/>
                  </a:cubicBezTo>
                  <a:cubicBezTo>
                    <a:pt x="5" y="56"/>
                    <a:pt x="4" y="58"/>
                    <a:pt x="6" y="61"/>
                  </a:cubicBezTo>
                  <a:cubicBezTo>
                    <a:pt x="7" y="63"/>
                    <a:pt x="4" y="64"/>
                    <a:pt x="2" y="67"/>
                  </a:cubicBezTo>
                  <a:cubicBezTo>
                    <a:pt x="0" y="71"/>
                    <a:pt x="2" y="72"/>
                    <a:pt x="4" y="70"/>
                  </a:cubicBezTo>
                  <a:cubicBezTo>
                    <a:pt x="7" y="69"/>
                    <a:pt x="29" y="57"/>
                    <a:pt x="32" y="55"/>
                  </a:cubicBezTo>
                  <a:cubicBezTo>
                    <a:pt x="34" y="54"/>
                    <a:pt x="35" y="56"/>
                    <a:pt x="33" y="58"/>
                  </a:cubicBezTo>
                  <a:cubicBezTo>
                    <a:pt x="32" y="59"/>
                    <a:pt x="25" y="63"/>
                    <a:pt x="22" y="65"/>
                  </a:cubicBezTo>
                  <a:cubicBezTo>
                    <a:pt x="19" y="68"/>
                    <a:pt x="9" y="72"/>
                    <a:pt x="6" y="73"/>
                  </a:cubicBezTo>
                  <a:cubicBezTo>
                    <a:pt x="3" y="74"/>
                    <a:pt x="0" y="76"/>
                    <a:pt x="5" y="78"/>
                  </a:cubicBezTo>
                  <a:cubicBezTo>
                    <a:pt x="10" y="79"/>
                    <a:pt x="12" y="76"/>
                    <a:pt x="13" y="74"/>
                  </a:cubicBezTo>
                  <a:cubicBezTo>
                    <a:pt x="15" y="72"/>
                    <a:pt x="18" y="71"/>
                    <a:pt x="21" y="74"/>
                  </a:cubicBezTo>
                  <a:cubicBezTo>
                    <a:pt x="24" y="76"/>
                    <a:pt x="28" y="76"/>
                    <a:pt x="29" y="72"/>
                  </a:cubicBezTo>
                  <a:cubicBezTo>
                    <a:pt x="30" y="67"/>
                    <a:pt x="36" y="68"/>
                    <a:pt x="38" y="70"/>
                  </a:cubicBezTo>
                  <a:cubicBezTo>
                    <a:pt x="41" y="71"/>
                    <a:pt x="46" y="68"/>
                    <a:pt x="43" y="64"/>
                  </a:cubicBezTo>
                  <a:cubicBezTo>
                    <a:pt x="40" y="60"/>
                    <a:pt x="42" y="58"/>
                    <a:pt x="44" y="57"/>
                  </a:cubicBezTo>
                  <a:cubicBezTo>
                    <a:pt x="46" y="56"/>
                    <a:pt x="49" y="56"/>
                    <a:pt x="51" y="50"/>
                  </a:cubicBezTo>
                  <a:cubicBezTo>
                    <a:pt x="53" y="45"/>
                    <a:pt x="46" y="43"/>
                    <a:pt x="43" y="43"/>
                  </a:cubicBezTo>
                  <a:cubicBezTo>
                    <a:pt x="41" y="44"/>
                    <a:pt x="38" y="45"/>
                    <a:pt x="34" y="43"/>
                  </a:cubicBezTo>
                  <a:cubicBezTo>
                    <a:pt x="30" y="42"/>
                    <a:pt x="28" y="44"/>
                    <a:pt x="27" y="47"/>
                  </a:cubicBezTo>
                  <a:cubicBezTo>
                    <a:pt x="26" y="50"/>
                    <a:pt x="24" y="51"/>
                    <a:pt x="22" y="53"/>
                  </a:cubicBezTo>
                  <a:cubicBezTo>
                    <a:pt x="20" y="56"/>
                    <a:pt x="20" y="54"/>
                    <a:pt x="20" y="53"/>
                  </a:cubicBezTo>
                  <a:cubicBezTo>
                    <a:pt x="20" y="52"/>
                    <a:pt x="20" y="52"/>
                    <a:pt x="19" y="47"/>
                  </a:cubicBezTo>
                  <a:cubicBezTo>
                    <a:pt x="18" y="43"/>
                    <a:pt x="20" y="42"/>
                    <a:pt x="25" y="41"/>
                  </a:cubicBezTo>
                  <a:cubicBezTo>
                    <a:pt x="29" y="39"/>
                    <a:pt x="31" y="38"/>
                    <a:pt x="30" y="35"/>
                  </a:cubicBezTo>
                  <a:cubicBezTo>
                    <a:pt x="29" y="31"/>
                    <a:pt x="30" y="30"/>
                    <a:pt x="33" y="28"/>
                  </a:cubicBezTo>
                  <a:cubicBezTo>
                    <a:pt x="37" y="26"/>
                    <a:pt x="35" y="23"/>
                    <a:pt x="34" y="20"/>
                  </a:cubicBezTo>
                  <a:cubicBezTo>
                    <a:pt x="32" y="14"/>
                    <a:pt x="38" y="14"/>
                    <a:pt x="37" y="9"/>
                  </a:cubicBezTo>
                  <a:cubicBezTo>
                    <a:pt x="36" y="0"/>
                    <a:pt x="26" y="3"/>
                    <a:pt x="26" y="6"/>
                  </a:cubicBezTo>
                  <a:cubicBezTo>
                    <a:pt x="24" y="12"/>
                    <a:pt x="21" y="10"/>
                    <a:pt x="17" y="10"/>
                  </a:cubicBezTo>
                  <a:cubicBezTo>
                    <a:pt x="13" y="10"/>
                    <a:pt x="13" y="12"/>
                    <a:pt x="12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3" name="Freeform 51">
              <a:extLst>
                <a:ext uri="{FF2B5EF4-FFF2-40B4-BE49-F238E27FC236}">
                  <a16:creationId xmlns:a16="http://schemas.microsoft.com/office/drawing/2014/main" id="{06F31AB1-6F8E-4937-91C8-462A5D6E3A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7" y="1413"/>
              <a:ext cx="113" cy="66"/>
            </a:xfrm>
            <a:custGeom>
              <a:avLst/>
              <a:gdLst>
                <a:gd name="T0" fmla="*/ 10 w 53"/>
                <a:gd name="T1" fmla="*/ 22 h 31"/>
                <a:gd name="T2" fmla="*/ 4 w 53"/>
                <a:gd name="T3" fmla="*/ 22 h 31"/>
                <a:gd name="T4" fmla="*/ 0 w 53"/>
                <a:gd name="T5" fmla="*/ 25 h 31"/>
                <a:gd name="T6" fmla="*/ 2 w 53"/>
                <a:gd name="T7" fmla="*/ 28 h 31"/>
                <a:gd name="T8" fmla="*/ 6 w 53"/>
                <a:gd name="T9" fmla="*/ 31 h 31"/>
                <a:gd name="T10" fmla="*/ 14 w 53"/>
                <a:gd name="T11" fmla="*/ 26 h 31"/>
                <a:gd name="T12" fmla="*/ 23 w 53"/>
                <a:gd name="T13" fmla="*/ 30 h 31"/>
                <a:gd name="T14" fmla="*/ 30 w 53"/>
                <a:gd name="T15" fmla="*/ 27 h 31"/>
                <a:gd name="T16" fmla="*/ 38 w 53"/>
                <a:gd name="T17" fmla="*/ 29 h 31"/>
                <a:gd name="T18" fmla="*/ 42 w 53"/>
                <a:gd name="T19" fmla="*/ 28 h 31"/>
                <a:gd name="T20" fmla="*/ 44 w 53"/>
                <a:gd name="T21" fmla="*/ 21 h 31"/>
                <a:gd name="T22" fmla="*/ 53 w 53"/>
                <a:gd name="T23" fmla="*/ 14 h 31"/>
                <a:gd name="T24" fmla="*/ 52 w 53"/>
                <a:gd name="T25" fmla="*/ 11 h 31"/>
                <a:gd name="T26" fmla="*/ 44 w 53"/>
                <a:gd name="T27" fmla="*/ 6 h 31"/>
                <a:gd name="T28" fmla="*/ 38 w 53"/>
                <a:gd name="T29" fmla="*/ 0 h 31"/>
                <a:gd name="T30" fmla="*/ 27 w 53"/>
                <a:gd name="T31" fmla="*/ 6 h 31"/>
                <a:gd name="T32" fmla="*/ 22 w 53"/>
                <a:gd name="T33" fmla="*/ 5 h 31"/>
                <a:gd name="T34" fmla="*/ 17 w 53"/>
                <a:gd name="T35" fmla="*/ 8 h 31"/>
                <a:gd name="T36" fmla="*/ 12 w 53"/>
                <a:gd name="T37" fmla="*/ 9 h 31"/>
                <a:gd name="T38" fmla="*/ 6 w 53"/>
                <a:gd name="T39" fmla="*/ 12 h 31"/>
                <a:gd name="T40" fmla="*/ 3 w 53"/>
                <a:gd name="T41" fmla="*/ 15 h 31"/>
                <a:gd name="T42" fmla="*/ 9 w 53"/>
                <a:gd name="T43" fmla="*/ 18 h 31"/>
                <a:gd name="T44" fmla="*/ 28 w 53"/>
                <a:gd name="T45" fmla="*/ 15 h 31"/>
                <a:gd name="T46" fmla="*/ 35 w 53"/>
                <a:gd name="T47" fmla="*/ 17 h 31"/>
                <a:gd name="T48" fmla="*/ 16 w 53"/>
                <a:gd name="T49" fmla="*/ 21 h 31"/>
                <a:gd name="T50" fmla="*/ 10 w 53"/>
                <a:gd name="T51" fmla="*/ 2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0" y="22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0" y="23"/>
                    <a:pt x="0" y="25"/>
                  </a:cubicBezTo>
                  <a:cubicBezTo>
                    <a:pt x="0" y="26"/>
                    <a:pt x="1" y="27"/>
                    <a:pt x="2" y="28"/>
                  </a:cubicBezTo>
                  <a:cubicBezTo>
                    <a:pt x="3" y="29"/>
                    <a:pt x="4" y="31"/>
                    <a:pt x="6" y="31"/>
                  </a:cubicBezTo>
                  <a:cubicBezTo>
                    <a:pt x="10" y="31"/>
                    <a:pt x="11" y="26"/>
                    <a:pt x="14" y="26"/>
                  </a:cubicBezTo>
                  <a:cubicBezTo>
                    <a:pt x="18" y="26"/>
                    <a:pt x="19" y="30"/>
                    <a:pt x="23" y="30"/>
                  </a:cubicBezTo>
                  <a:cubicBezTo>
                    <a:pt x="26" y="30"/>
                    <a:pt x="27" y="27"/>
                    <a:pt x="30" y="27"/>
                  </a:cubicBezTo>
                  <a:cubicBezTo>
                    <a:pt x="33" y="27"/>
                    <a:pt x="35" y="29"/>
                    <a:pt x="38" y="29"/>
                  </a:cubicBezTo>
                  <a:cubicBezTo>
                    <a:pt x="39" y="29"/>
                    <a:pt x="41" y="30"/>
                    <a:pt x="42" y="28"/>
                  </a:cubicBezTo>
                  <a:cubicBezTo>
                    <a:pt x="43" y="26"/>
                    <a:pt x="43" y="23"/>
                    <a:pt x="44" y="21"/>
                  </a:cubicBezTo>
                  <a:cubicBezTo>
                    <a:pt x="47" y="18"/>
                    <a:pt x="53" y="19"/>
                    <a:pt x="53" y="14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0" y="7"/>
                    <a:pt x="47" y="8"/>
                    <a:pt x="44" y="6"/>
                  </a:cubicBezTo>
                  <a:cubicBezTo>
                    <a:pt x="41" y="4"/>
                    <a:pt x="42" y="0"/>
                    <a:pt x="38" y="0"/>
                  </a:cubicBezTo>
                  <a:cubicBezTo>
                    <a:pt x="33" y="0"/>
                    <a:pt x="32" y="6"/>
                    <a:pt x="27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8" y="6"/>
                    <a:pt x="19" y="8"/>
                    <a:pt x="17" y="8"/>
                  </a:cubicBezTo>
                  <a:cubicBezTo>
                    <a:pt x="15" y="9"/>
                    <a:pt x="14" y="9"/>
                    <a:pt x="12" y="9"/>
                  </a:cubicBezTo>
                  <a:cubicBezTo>
                    <a:pt x="9" y="9"/>
                    <a:pt x="8" y="10"/>
                    <a:pt x="6" y="12"/>
                  </a:cubicBezTo>
                  <a:cubicBezTo>
                    <a:pt x="4" y="13"/>
                    <a:pt x="3" y="14"/>
                    <a:pt x="3" y="15"/>
                  </a:cubicBezTo>
                  <a:cubicBezTo>
                    <a:pt x="3" y="18"/>
                    <a:pt x="6" y="18"/>
                    <a:pt x="9" y="18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31" y="15"/>
                    <a:pt x="36" y="15"/>
                    <a:pt x="35" y="17"/>
                  </a:cubicBezTo>
                  <a:cubicBezTo>
                    <a:pt x="29" y="21"/>
                    <a:pt x="23" y="19"/>
                    <a:pt x="16" y="21"/>
                  </a:cubicBezTo>
                  <a:cubicBezTo>
                    <a:pt x="13" y="21"/>
                    <a:pt x="12" y="22"/>
                    <a:pt x="10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EC6AE262-3A04-46B5-90DA-A9593EB759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9" y="1254"/>
              <a:ext cx="308" cy="172"/>
            </a:xfrm>
            <a:custGeom>
              <a:avLst/>
              <a:gdLst>
                <a:gd name="T0" fmla="*/ 128 w 144"/>
                <a:gd name="T1" fmla="*/ 18 h 80"/>
                <a:gd name="T2" fmla="*/ 119 w 144"/>
                <a:gd name="T3" fmla="*/ 25 h 80"/>
                <a:gd name="T4" fmla="*/ 102 w 144"/>
                <a:gd name="T5" fmla="*/ 25 h 80"/>
                <a:gd name="T6" fmla="*/ 98 w 144"/>
                <a:gd name="T7" fmla="*/ 22 h 80"/>
                <a:gd name="T8" fmla="*/ 105 w 144"/>
                <a:gd name="T9" fmla="*/ 6 h 80"/>
                <a:gd name="T10" fmla="*/ 90 w 144"/>
                <a:gd name="T11" fmla="*/ 4 h 80"/>
                <a:gd name="T12" fmla="*/ 79 w 144"/>
                <a:gd name="T13" fmla="*/ 6 h 80"/>
                <a:gd name="T14" fmla="*/ 66 w 144"/>
                <a:gd name="T15" fmla="*/ 15 h 80"/>
                <a:gd name="T16" fmla="*/ 56 w 144"/>
                <a:gd name="T17" fmla="*/ 22 h 80"/>
                <a:gd name="T18" fmla="*/ 61 w 144"/>
                <a:gd name="T19" fmla="*/ 12 h 80"/>
                <a:gd name="T20" fmla="*/ 45 w 144"/>
                <a:gd name="T21" fmla="*/ 12 h 80"/>
                <a:gd name="T22" fmla="*/ 35 w 144"/>
                <a:gd name="T23" fmla="*/ 26 h 80"/>
                <a:gd name="T24" fmla="*/ 30 w 144"/>
                <a:gd name="T25" fmla="*/ 46 h 80"/>
                <a:gd name="T26" fmla="*/ 35 w 144"/>
                <a:gd name="T27" fmla="*/ 42 h 80"/>
                <a:gd name="T28" fmla="*/ 46 w 144"/>
                <a:gd name="T29" fmla="*/ 23 h 80"/>
                <a:gd name="T30" fmla="*/ 45 w 144"/>
                <a:gd name="T31" fmla="*/ 32 h 80"/>
                <a:gd name="T32" fmla="*/ 32 w 144"/>
                <a:gd name="T33" fmla="*/ 52 h 80"/>
                <a:gd name="T34" fmla="*/ 30 w 144"/>
                <a:gd name="T35" fmla="*/ 33 h 80"/>
                <a:gd name="T36" fmla="*/ 18 w 144"/>
                <a:gd name="T37" fmla="*/ 35 h 80"/>
                <a:gd name="T38" fmla="*/ 7 w 144"/>
                <a:gd name="T39" fmla="*/ 41 h 80"/>
                <a:gd name="T40" fmla="*/ 0 w 144"/>
                <a:gd name="T41" fmla="*/ 62 h 80"/>
                <a:gd name="T42" fmla="*/ 8 w 144"/>
                <a:gd name="T43" fmla="*/ 66 h 80"/>
                <a:gd name="T44" fmla="*/ 23 w 144"/>
                <a:gd name="T45" fmla="*/ 40 h 80"/>
                <a:gd name="T46" fmla="*/ 14 w 144"/>
                <a:gd name="T47" fmla="*/ 60 h 80"/>
                <a:gd name="T48" fmla="*/ 22 w 144"/>
                <a:gd name="T49" fmla="*/ 63 h 80"/>
                <a:gd name="T50" fmla="*/ 27 w 144"/>
                <a:gd name="T51" fmla="*/ 62 h 80"/>
                <a:gd name="T52" fmla="*/ 18 w 144"/>
                <a:gd name="T53" fmla="*/ 76 h 80"/>
                <a:gd name="T54" fmla="*/ 37 w 144"/>
                <a:gd name="T55" fmla="*/ 59 h 80"/>
                <a:gd name="T56" fmla="*/ 41 w 144"/>
                <a:gd name="T57" fmla="*/ 60 h 80"/>
                <a:gd name="T58" fmla="*/ 22 w 144"/>
                <a:gd name="T59" fmla="*/ 78 h 80"/>
                <a:gd name="T60" fmla="*/ 41 w 144"/>
                <a:gd name="T61" fmla="*/ 73 h 80"/>
                <a:gd name="T62" fmla="*/ 49 w 144"/>
                <a:gd name="T63" fmla="*/ 69 h 80"/>
                <a:gd name="T64" fmla="*/ 55 w 144"/>
                <a:gd name="T65" fmla="*/ 58 h 80"/>
                <a:gd name="T66" fmla="*/ 57 w 144"/>
                <a:gd name="T67" fmla="*/ 44 h 80"/>
                <a:gd name="T68" fmla="*/ 49 w 144"/>
                <a:gd name="T69" fmla="*/ 42 h 80"/>
                <a:gd name="T70" fmla="*/ 54 w 144"/>
                <a:gd name="T71" fmla="*/ 27 h 80"/>
                <a:gd name="T72" fmla="*/ 77 w 144"/>
                <a:gd name="T73" fmla="*/ 19 h 80"/>
                <a:gd name="T74" fmla="*/ 89 w 144"/>
                <a:gd name="T75" fmla="*/ 12 h 80"/>
                <a:gd name="T76" fmla="*/ 69 w 144"/>
                <a:gd name="T77" fmla="*/ 30 h 80"/>
                <a:gd name="T78" fmla="*/ 65 w 144"/>
                <a:gd name="T79" fmla="*/ 42 h 80"/>
                <a:gd name="T80" fmla="*/ 90 w 144"/>
                <a:gd name="T81" fmla="*/ 29 h 80"/>
                <a:gd name="T82" fmla="*/ 82 w 144"/>
                <a:gd name="T83" fmla="*/ 37 h 80"/>
                <a:gd name="T84" fmla="*/ 119 w 144"/>
                <a:gd name="T85" fmla="*/ 34 h 80"/>
                <a:gd name="T86" fmla="*/ 111 w 144"/>
                <a:gd name="T87" fmla="*/ 37 h 80"/>
                <a:gd name="T88" fmla="*/ 81 w 144"/>
                <a:gd name="T89" fmla="*/ 43 h 80"/>
                <a:gd name="T90" fmla="*/ 85 w 144"/>
                <a:gd name="T91" fmla="*/ 45 h 80"/>
                <a:gd name="T92" fmla="*/ 105 w 144"/>
                <a:gd name="T93" fmla="*/ 47 h 80"/>
                <a:gd name="T94" fmla="*/ 121 w 144"/>
                <a:gd name="T95" fmla="*/ 47 h 80"/>
                <a:gd name="T96" fmla="*/ 135 w 144"/>
                <a:gd name="T97" fmla="*/ 42 h 80"/>
                <a:gd name="T98" fmla="*/ 140 w 144"/>
                <a:gd name="T99" fmla="*/ 3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80">
                  <a:moveTo>
                    <a:pt x="140" y="30"/>
                  </a:moveTo>
                  <a:cubicBezTo>
                    <a:pt x="138" y="29"/>
                    <a:pt x="137" y="29"/>
                    <a:pt x="134" y="28"/>
                  </a:cubicBezTo>
                  <a:cubicBezTo>
                    <a:pt x="131" y="26"/>
                    <a:pt x="133" y="19"/>
                    <a:pt x="128" y="18"/>
                  </a:cubicBezTo>
                  <a:cubicBezTo>
                    <a:pt x="126" y="18"/>
                    <a:pt x="124" y="19"/>
                    <a:pt x="123" y="21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21" y="23"/>
                    <a:pt x="121" y="25"/>
                    <a:pt x="119" y="25"/>
                  </a:cubicBezTo>
                  <a:cubicBezTo>
                    <a:pt x="115" y="25"/>
                    <a:pt x="114" y="20"/>
                    <a:pt x="110" y="20"/>
                  </a:cubicBezTo>
                  <a:cubicBezTo>
                    <a:pt x="108" y="20"/>
                    <a:pt x="106" y="21"/>
                    <a:pt x="105" y="23"/>
                  </a:cubicBezTo>
                  <a:cubicBezTo>
                    <a:pt x="104" y="24"/>
                    <a:pt x="103" y="24"/>
                    <a:pt x="102" y="25"/>
                  </a:cubicBezTo>
                  <a:cubicBezTo>
                    <a:pt x="99" y="26"/>
                    <a:pt x="98" y="25"/>
                    <a:pt x="96" y="25"/>
                  </a:cubicBezTo>
                  <a:cubicBezTo>
                    <a:pt x="95" y="25"/>
                    <a:pt x="93" y="25"/>
                    <a:pt x="93" y="23"/>
                  </a:cubicBezTo>
                  <a:cubicBezTo>
                    <a:pt x="93" y="22"/>
                    <a:pt x="96" y="22"/>
                    <a:pt x="98" y="22"/>
                  </a:cubicBezTo>
                  <a:cubicBezTo>
                    <a:pt x="99" y="22"/>
                    <a:pt x="101" y="20"/>
                    <a:pt x="101" y="19"/>
                  </a:cubicBezTo>
                  <a:cubicBezTo>
                    <a:pt x="101" y="16"/>
                    <a:pt x="101" y="14"/>
                    <a:pt x="102" y="12"/>
                  </a:cubicBezTo>
                  <a:cubicBezTo>
                    <a:pt x="103" y="9"/>
                    <a:pt x="105" y="9"/>
                    <a:pt x="105" y="6"/>
                  </a:cubicBezTo>
                  <a:cubicBezTo>
                    <a:pt x="105" y="3"/>
                    <a:pt x="102" y="1"/>
                    <a:pt x="99" y="1"/>
                  </a:cubicBezTo>
                  <a:cubicBezTo>
                    <a:pt x="97" y="1"/>
                    <a:pt x="95" y="1"/>
                    <a:pt x="93" y="3"/>
                  </a:cubicBezTo>
                  <a:cubicBezTo>
                    <a:pt x="92" y="3"/>
                    <a:pt x="91" y="4"/>
                    <a:pt x="90" y="4"/>
                  </a:cubicBezTo>
                  <a:cubicBezTo>
                    <a:pt x="88" y="4"/>
                    <a:pt x="88" y="2"/>
                    <a:pt x="87" y="1"/>
                  </a:cubicBezTo>
                  <a:cubicBezTo>
                    <a:pt x="85" y="0"/>
                    <a:pt x="84" y="0"/>
                    <a:pt x="82" y="1"/>
                  </a:cubicBezTo>
                  <a:cubicBezTo>
                    <a:pt x="80" y="2"/>
                    <a:pt x="80" y="4"/>
                    <a:pt x="79" y="6"/>
                  </a:cubicBezTo>
                  <a:cubicBezTo>
                    <a:pt x="79" y="8"/>
                    <a:pt x="78" y="10"/>
                    <a:pt x="76" y="10"/>
                  </a:cubicBezTo>
                  <a:cubicBezTo>
                    <a:pt x="73" y="10"/>
                    <a:pt x="71" y="8"/>
                    <a:pt x="68" y="10"/>
                  </a:cubicBezTo>
                  <a:cubicBezTo>
                    <a:pt x="67" y="11"/>
                    <a:pt x="66" y="13"/>
                    <a:pt x="66" y="15"/>
                  </a:cubicBezTo>
                  <a:cubicBezTo>
                    <a:pt x="66" y="18"/>
                    <a:pt x="65" y="21"/>
                    <a:pt x="62" y="23"/>
                  </a:cubicBezTo>
                  <a:cubicBezTo>
                    <a:pt x="61" y="23"/>
                    <a:pt x="60" y="24"/>
                    <a:pt x="59" y="24"/>
                  </a:cubicBezTo>
                  <a:cubicBezTo>
                    <a:pt x="58" y="24"/>
                    <a:pt x="56" y="24"/>
                    <a:pt x="56" y="22"/>
                  </a:cubicBezTo>
                  <a:cubicBezTo>
                    <a:pt x="56" y="20"/>
                    <a:pt x="56" y="18"/>
                    <a:pt x="57" y="17"/>
                  </a:cubicBezTo>
                  <a:cubicBezTo>
                    <a:pt x="58" y="16"/>
                    <a:pt x="59" y="16"/>
                    <a:pt x="60" y="15"/>
                  </a:cubicBezTo>
                  <a:cubicBezTo>
                    <a:pt x="60" y="14"/>
                    <a:pt x="61" y="13"/>
                    <a:pt x="61" y="12"/>
                  </a:cubicBezTo>
                  <a:cubicBezTo>
                    <a:pt x="61" y="9"/>
                    <a:pt x="58" y="7"/>
                    <a:pt x="56" y="7"/>
                  </a:cubicBezTo>
                  <a:cubicBezTo>
                    <a:pt x="53" y="7"/>
                    <a:pt x="52" y="10"/>
                    <a:pt x="50" y="11"/>
                  </a:cubicBezTo>
                  <a:cubicBezTo>
                    <a:pt x="48" y="11"/>
                    <a:pt x="47" y="12"/>
                    <a:pt x="45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8" y="13"/>
                    <a:pt x="39" y="17"/>
                    <a:pt x="38" y="21"/>
                  </a:cubicBezTo>
                  <a:cubicBezTo>
                    <a:pt x="37" y="23"/>
                    <a:pt x="35" y="25"/>
                    <a:pt x="35" y="26"/>
                  </a:cubicBezTo>
                  <a:cubicBezTo>
                    <a:pt x="35" y="29"/>
                    <a:pt x="34" y="28"/>
                    <a:pt x="35" y="31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40"/>
                    <a:pt x="31" y="42"/>
                    <a:pt x="30" y="46"/>
                  </a:cubicBezTo>
                  <a:cubicBezTo>
                    <a:pt x="30" y="47"/>
                    <a:pt x="31" y="49"/>
                    <a:pt x="33" y="49"/>
                  </a:cubicBezTo>
                  <a:cubicBezTo>
                    <a:pt x="34" y="49"/>
                    <a:pt x="34" y="46"/>
                    <a:pt x="34" y="45"/>
                  </a:cubicBezTo>
                  <a:cubicBezTo>
                    <a:pt x="35" y="44"/>
                    <a:pt x="35" y="43"/>
                    <a:pt x="35" y="42"/>
                  </a:cubicBezTo>
                  <a:cubicBezTo>
                    <a:pt x="36" y="39"/>
                    <a:pt x="37" y="37"/>
                    <a:pt x="39" y="35"/>
                  </a:cubicBezTo>
                  <a:cubicBezTo>
                    <a:pt x="40" y="32"/>
                    <a:pt x="43" y="31"/>
                    <a:pt x="44" y="28"/>
                  </a:cubicBezTo>
                  <a:cubicBezTo>
                    <a:pt x="45" y="26"/>
                    <a:pt x="46" y="24"/>
                    <a:pt x="46" y="23"/>
                  </a:cubicBezTo>
                  <a:cubicBezTo>
                    <a:pt x="47" y="22"/>
                    <a:pt x="47" y="20"/>
                    <a:pt x="48" y="20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0" y="26"/>
                    <a:pt x="48" y="29"/>
                    <a:pt x="45" y="32"/>
                  </a:cubicBezTo>
                  <a:cubicBezTo>
                    <a:pt x="44" y="34"/>
                    <a:pt x="42" y="35"/>
                    <a:pt x="41" y="36"/>
                  </a:cubicBezTo>
                  <a:cubicBezTo>
                    <a:pt x="39" y="40"/>
                    <a:pt x="40" y="42"/>
                    <a:pt x="39" y="46"/>
                  </a:cubicBezTo>
                  <a:cubicBezTo>
                    <a:pt x="38" y="49"/>
                    <a:pt x="35" y="52"/>
                    <a:pt x="32" y="52"/>
                  </a:cubicBezTo>
                  <a:cubicBezTo>
                    <a:pt x="28" y="52"/>
                    <a:pt x="28" y="57"/>
                    <a:pt x="25" y="57"/>
                  </a:cubicBezTo>
                  <a:cubicBezTo>
                    <a:pt x="23" y="57"/>
                    <a:pt x="23" y="54"/>
                    <a:pt x="23" y="52"/>
                  </a:cubicBezTo>
                  <a:cubicBezTo>
                    <a:pt x="23" y="44"/>
                    <a:pt x="30" y="41"/>
                    <a:pt x="30" y="33"/>
                  </a:cubicBezTo>
                  <a:cubicBezTo>
                    <a:pt x="30" y="30"/>
                    <a:pt x="28" y="27"/>
                    <a:pt x="25" y="27"/>
                  </a:cubicBezTo>
                  <a:cubicBezTo>
                    <a:pt x="24" y="27"/>
                    <a:pt x="24" y="28"/>
                    <a:pt x="22" y="28"/>
                  </a:cubicBezTo>
                  <a:cubicBezTo>
                    <a:pt x="20" y="30"/>
                    <a:pt x="20" y="33"/>
                    <a:pt x="18" y="35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2" y="36"/>
                    <a:pt x="11" y="35"/>
                    <a:pt x="9" y="36"/>
                  </a:cubicBezTo>
                  <a:cubicBezTo>
                    <a:pt x="7" y="37"/>
                    <a:pt x="7" y="38"/>
                    <a:pt x="7" y="41"/>
                  </a:cubicBezTo>
                  <a:cubicBezTo>
                    <a:pt x="7" y="43"/>
                    <a:pt x="9" y="43"/>
                    <a:pt x="9" y="45"/>
                  </a:cubicBezTo>
                  <a:cubicBezTo>
                    <a:pt x="9" y="51"/>
                    <a:pt x="0" y="50"/>
                    <a:pt x="0" y="55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8"/>
                    <a:pt x="1" y="71"/>
                    <a:pt x="3" y="71"/>
                  </a:cubicBezTo>
                  <a:cubicBezTo>
                    <a:pt x="6" y="71"/>
                    <a:pt x="7" y="69"/>
                    <a:pt x="8" y="66"/>
                  </a:cubicBezTo>
                  <a:cubicBezTo>
                    <a:pt x="10" y="60"/>
                    <a:pt x="11" y="57"/>
                    <a:pt x="14" y="52"/>
                  </a:cubicBezTo>
                  <a:cubicBezTo>
                    <a:pt x="15" y="48"/>
                    <a:pt x="17" y="46"/>
                    <a:pt x="19" y="43"/>
                  </a:cubicBezTo>
                  <a:cubicBezTo>
                    <a:pt x="20" y="42"/>
                    <a:pt x="21" y="40"/>
                    <a:pt x="23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3"/>
                    <a:pt x="21" y="44"/>
                    <a:pt x="21" y="46"/>
                  </a:cubicBezTo>
                  <a:cubicBezTo>
                    <a:pt x="18" y="52"/>
                    <a:pt x="16" y="54"/>
                    <a:pt x="14" y="60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5"/>
                    <a:pt x="15" y="66"/>
                    <a:pt x="16" y="66"/>
                  </a:cubicBezTo>
                  <a:cubicBezTo>
                    <a:pt x="19" y="66"/>
                    <a:pt x="20" y="65"/>
                    <a:pt x="22" y="63"/>
                  </a:cubicBezTo>
                  <a:cubicBezTo>
                    <a:pt x="24" y="62"/>
                    <a:pt x="24" y="61"/>
                    <a:pt x="25" y="61"/>
                  </a:cubicBezTo>
                  <a:cubicBezTo>
                    <a:pt x="26" y="61"/>
                    <a:pt x="27" y="61"/>
                    <a:pt x="27" y="61"/>
                  </a:cubicBezTo>
                  <a:cubicBezTo>
                    <a:pt x="27" y="61"/>
                    <a:pt x="27" y="62"/>
                    <a:pt x="27" y="62"/>
                  </a:cubicBezTo>
                  <a:cubicBezTo>
                    <a:pt x="27" y="64"/>
                    <a:pt x="26" y="65"/>
                    <a:pt x="24" y="66"/>
                  </a:cubicBezTo>
                  <a:cubicBezTo>
                    <a:pt x="19" y="67"/>
                    <a:pt x="17" y="71"/>
                    <a:pt x="17" y="75"/>
                  </a:cubicBezTo>
                  <a:cubicBezTo>
                    <a:pt x="17" y="75"/>
                    <a:pt x="18" y="76"/>
                    <a:pt x="18" y="76"/>
                  </a:cubicBezTo>
                  <a:cubicBezTo>
                    <a:pt x="20" y="75"/>
                    <a:pt x="21" y="73"/>
                    <a:pt x="23" y="71"/>
                  </a:cubicBezTo>
                  <a:cubicBezTo>
                    <a:pt x="26" y="69"/>
                    <a:pt x="27" y="68"/>
                    <a:pt x="30" y="66"/>
                  </a:cubicBezTo>
                  <a:cubicBezTo>
                    <a:pt x="33" y="63"/>
                    <a:pt x="35" y="62"/>
                    <a:pt x="37" y="59"/>
                  </a:cubicBezTo>
                  <a:cubicBezTo>
                    <a:pt x="39" y="57"/>
                    <a:pt x="40" y="55"/>
                    <a:pt x="43" y="55"/>
                  </a:cubicBezTo>
                  <a:cubicBezTo>
                    <a:pt x="43" y="55"/>
                    <a:pt x="44" y="55"/>
                    <a:pt x="44" y="56"/>
                  </a:cubicBezTo>
                  <a:cubicBezTo>
                    <a:pt x="44" y="58"/>
                    <a:pt x="43" y="59"/>
                    <a:pt x="41" y="60"/>
                  </a:cubicBezTo>
                  <a:cubicBezTo>
                    <a:pt x="38" y="63"/>
                    <a:pt x="36" y="64"/>
                    <a:pt x="34" y="67"/>
                  </a:cubicBezTo>
                  <a:cubicBezTo>
                    <a:pt x="31" y="70"/>
                    <a:pt x="29" y="72"/>
                    <a:pt x="26" y="74"/>
                  </a:cubicBezTo>
                  <a:cubicBezTo>
                    <a:pt x="24" y="75"/>
                    <a:pt x="22" y="76"/>
                    <a:pt x="22" y="78"/>
                  </a:cubicBezTo>
                  <a:cubicBezTo>
                    <a:pt x="22" y="79"/>
                    <a:pt x="23" y="80"/>
                    <a:pt x="24" y="80"/>
                  </a:cubicBezTo>
                  <a:cubicBezTo>
                    <a:pt x="27" y="80"/>
                    <a:pt x="28" y="77"/>
                    <a:pt x="30" y="75"/>
                  </a:cubicBezTo>
                  <a:cubicBezTo>
                    <a:pt x="34" y="73"/>
                    <a:pt x="37" y="75"/>
                    <a:pt x="41" y="73"/>
                  </a:cubicBezTo>
                  <a:cubicBezTo>
                    <a:pt x="43" y="73"/>
                    <a:pt x="44" y="71"/>
                    <a:pt x="45" y="70"/>
                  </a:cubicBezTo>
                  <a:cubicBezTo>
                    <a:pt x="46" y="69"/>
                    <a:pt x="46" y="68"/>
                    <a:pt x="47" y="68"/>
                  </a:cubicBezTo>
                  <a:cubicBezTo>
                    <a:pt x="48" y="68"/>
                    <a:pt x="49" y="69"/>
                    <a:pt x="49" y="69"/>
                  </a:cubicBezTo>
                  <a:cubicBezTo>
                    <a:pt x="53" y="69"/>
                    <a:pt x="53" y="69"/>
                    <a:pt x="53" y="69"/>
                  </a:cubicBezTo>
                  <a:cubicBezTo>
                    <a:pt x="56" y="68"/>
                    <a:pt x="58" y="67"/>
                    <a:pt x="58" y="64"/>
                  </a:cubicBezTo>
                  <a:cubicBezTo>
                    <a:pt x="58" y="62"/>
                    <a:pt x="55" y="61"/>
                    <a:pt x="55" y="58"/>
                  </a:cubicBezTo>
                  <a:cubicBezTo>
                    <a:pt x="55" y="56"/>
                    <a:pt x="58" y="55"/>
                    <a:pt x="59" y="52"/>
                  </a:cubicBezTo>
                  <a:cubicBezTo>
                    <a:pt x="60" y="51"/>
                    <a:pt x="61" y="50"/>
                    <a:pt x="61" y="48"/>
                  </a:cubicBezTo>
                  <a:cubicBezTo>
                    <a:pt x="61" y="46"/>
                    <a:pt x="59" y="44"/>
                    <a:pt x="57" y="44"/>
                  </a:cubicBezTo>
                  <a:cubicBezTo>
                    <a:pt x="53" y="44"/>
                    <a:pt x="52" y="46"/>
                    <a:pt x="48" y="46"/>
                  </a:cubicBezTo>
                  <a:cubicBezTo>
                    <a:pt x="47" y="46"/>
                    <a:pt x="46" y="45"/>
                    <a:pt x="46" y="44"/>
                  </a:cubicBezTo>
                  <a:cubicBezTo>
                    <a:pt x="46" y="42"/>
                    <a:pt x="48" y="42"/>
                    <a:pt x="49" y="42"/>
                  </a:cubicBezTo>
                  <a:cubicBezTo>
                    <a:pt x="50" y="41"/>
                    <a:pt x="51" y="39"/>
                    <a:pt x="52" y="36"/>
                  </a:cubicBezTo>
                  <a:cubicBezTo>
                    <a:pt x="52" y="34"/>
                    <a:pt x="52" y="32"/>
                    <a:pt x="52" y="30"/>
                  </a:cubicBezTo>
                  <a:cubicBezTo>
                    <a:pt x="52" y="29"/>
                    <a:pt x="53" y="27"/>
                    <a:pt x="54" y="27"/>
                  </a:cubicBezTo>
                  <a:cubicBezTo>
                    <a:pt x="57" y="27"/>
                    <a:pt x="55" y="33"/>
                    <a:pt x="58" y="33"/>
                  </a:cubicBezTo>
                  <a:cubicBezTo>
                    <a:pt x="62" y="33"/>
                    <a:pt x="63" y="30"/>
                    <a:pt x="65" y="28"/>
                  </a:cubicBezTo>
                  <a:cubicBezTo>
                    <a:pt x="70" y="24"/>
                    <a:pt x="73" y="22"/>
                    <a:pt x="77" y="19"/>
                  </a:cubicBezTo>
                  <a:cubicBezTo>
                    <a:pt x="79" y="17"/>
                    <a:pt x="81" y="16"/>
                    <a:pt x="82" y="15"/>
                  </a:cubicBezTo>
                  <a:cubicBezTo>
                    <a:pt x="84" y="13"/>
                    <a:pt x="85" y="11"/>
                    <a:pt x="88" y="11"/>
                  </a:cubicBezTo>
                  <a:cubicBezTo>
                    <a:pt x="88" y="11"/>
                    <a:pt x="89" y="12"/>
                    <a:pt x="89" y="12"/>
                  </a:cubicBezTo>
                  <a:cubicBezTo>
                    <a:pt x="89" y="14"/>
                    <a:pt x="87" y="15"/>
                    <a:pt x="85" y="17"/>
                  </a:cubicBezTo>
                  <a:cubicBezTo>
                    <a:pt x="83" y="19"/>
                    <a:pt x="81" y="20"/>
                    <a:pt x="78" y="22"/>
                  </a:cubicBezTo>
                  <a:cubicBezTo>
                    <a:pt x="75" y="25"/>
                    <a:pt x="72" y="27"/>
                    <a:pt x="69" y="30"/>
                  </a:cubicBezTo>
                  <a:cubicBezTo>
                    <a:pt x="68" y="31"/>
                    <a:pt x="64" y="36"/>
                    <a:pt x="63" y="37"/>
                  </a:cubicBezTo>
                  <a:cubicBezTo>
                    <a:pt x="62" y="38"/>
                    <a:pt x="60" y="38"/>
                    <a:pt x="60" y="40"/>
                  </a:cubicBezTo>
                  <a:cubicBezTo>
                    <a:pt x="60" y="42"/>
                    <a:pt x="63" y="42"/>
                    <a:pt x="65" y="42"/>
                  </a:cubicBezTo>
                  <a:cubicBezTo>
                    <a:pt x="70" y="42"/>
                    <a:pt x="72" y="38"/>
                    <a:pt x="75" y="34"/>
                  </a:cubicBezTo>
                  <a:cubicBezTo>
                    <a:pt x="78" y="30"/>
                    <a:pt x="81" y="29"/>
                    <a:pt x="86" y="29"/>
                  </a:cubicBezTo>
                  <a:cubicBezTo>
                    <a:pt x="87" y="29"/>
                    <a:pt x="90" y="28"/>
                    <a:pt x="90" y="29"/>
                  </a:cubicBezTo>
                  <a:cubicBezTo>
                    <a:pt x="90" y="33"/>
                    <a:pt x="86" y="33"/>
                    <a:pt x="82" y="33"/>
                  </a:cubicBezTo>
                  <a:cubicBezTo>
                    <a:pt x="81" y="34"/>
                    <a:pt x="79" y="35"/>
                    <a:pt x="79" y="36"/>
                  </a:cubicBezTo>
                  <a:cubicBezTo>
                    <a:pt x="79" y="37"/>
                    <a:pt x="81" y="37"/>
                    <a:pt x="82" y="37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4" y="34"/>
                    <a:pt x="106" y="34"/>
                    <a:pt x="108" y="34"/>
                  </a:cubicBezTo>
                  <a:cubicBezTo>
                    <a:pt x="119" y="34"/>
                    <a:pt x="119" y="34"/>
                    <a:pt x="119" y="34"/>
                  </a:cubicBezTo>
                  <a:cubicBezTo>
                    <a:pt x="120" y="35"/>
                    <a:pt x="122" y="35"/>
                    <a:pt x="122" y="36"/>
                  </a:cubicBezTo>
                  <a:cubicBezTo>
                    <a:pt x="122" y="37"/>
                    <a:pt x="119" y="37"/>
                    <a:pt x="118" y="37"/>
                  </a:cubicBezTo>
                  <a:cubicBezTo>
                    <a:pt x="115" y="37"/>
                    <a:pt x="114" y="37"/>
                    <a:pt x="111" y="37"/>
                  </a:cubicBezTo>
                  <a:cubicBezTo>
                    <a:pt x="106" y="37"/>
                    <a:pt x="104" y="38"/>
                    <a:pt x="99" y="38"/>
                  </a:cubicBezTo>
                  <a:cubicBezTo>
                    <a:pt x="95" y="39"/>
                    <a:pt x="92" y="39"/>
                    <a:pt x="88" y="41"/>
                  </a:cubicBezTo>
                  <a:cubicBezTo>
                    <a:pt x="86" y="41"/>
                    <a:pt x="84" y="42"/>
                    <a:pt x="81" y="43"/>
                  </a:cubicBezTo>
                  <a:cubicBezTo>
                    <a:pt x="80" y="43"/>
                    <a:pt x="78" y="44"/>
                    <a:pt x="78" y="45"/>
                  </a:cubicBezTo>
                  <a:cubicBezTo>
                    <a:pt x="78" y="47"/>
                    <a:pt x="80" y="46"/>
                    <a:pt x="80" y="46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9" y="45"/>
                    <a:pt x="90" y="48"/>
                    <a:pt x="94" y="48"/>
                  </a:cubicBezTo>
                  <a:cubicBezTo>
                    <a:pt x="96" y="48"/>
                    <a:pt x="98" y="46"/>
                    <a:pt x="100" y="46"/>
                  </a:cubicBezTo>
                  <a:cubicBezTo>
                    <a:pt x="102" y="46"/>
                    <a:pt x="103" y="47"/>
                    <a:pt x="105" y="47"/>
                  </a:cubicBezTo>
                  <a:cubicBezTo>
                    <a:pt x="107" y="47"/>
                    <a:pt x="108" y="49"/>
                    <a:pt x="110" y="49"/>
                  </a:cubicBezTo>
                  <a:cubicBezTo>
                    <a:pt x="113" y="49"/>
                    <a:pt x="114" y="43"/>
                    <a:pt x="117" y="43"/>
                  </a:cubicBezTo>
                  <a:cubicBezTo>
                    <a:pt x="119" y="43"/>
                    <a:pt x="120" y="45"/>
                    <a:pt x="121" y="47"/>
                  </a:cubicBezTo>
                  <a:cubicBezTo>
                    <a:pt x="123" y="49"/>
                    <a:pt x="124" y="50"/>
                    <a:pt x="127" y="50"/>
                  </a:cubicBezTo>
                  <a:cubicBezTo>
                    <a:pt x="129" y="50"/>
                    <a:pt x="131" y="49"/>
                    <a:pt x="131" y="48"/>
                  </a:cubicBezTo>
                  <a:cubicBezTo>
                    <a:pt x="133" y="45"/>
                    <a:pt x="133" y="44"/>
                    <a:pt x="135" y="42"/>
                  </a:cubicBezTo>
                  <a:cubicBezTo>
                    <a:pt x="137" y="40"/>
                    <a:pt x="138" y="39"/>
                    <a:pt x="142" y="39"/>
                  </a:cubicBezTo>
                  <a:cubicBezTo>
                    <a:pt x="144" y="38"/>
                    <a:pt x="144" y="36"/>
                    <a:pt x="144" y="34"/>
                  </a:cubicBezTo>
                  <a:cubicBezTo>
                    <a:pt x="144" y="33"/>
                    <a:pt x="142" y="31"/>
                    <a:pt x="140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5" name="Freeform 53">
              <a:extLst>
                <a:ext uri="{FF2B5EF4-FFF2-40B4-BE49-F238E27FC236}">
                  <a16:creationId xmlns:a16="http://schemas.microsoft.com/office/drawing/2014/main" id="{3A8B56D5-B1D0-46F7-B5CF-667C7B7A74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10" y="1355"/>
              <a:ext cx="115" cy="66"/>
            </a:xfrm>
            <a:custGeom>
              <a:avLst/>
              <a:gdLst>
                <a:gd name="T0" fmla="*/ 32 w 54"/>
                <a:gd name="T1" fmla="*/ 18 h 31"/>
                <a:gd name="T2" fmla="*/ 26 w 54"/>
                <a:gd name="T3" fmla="*/ 17 h 31"/>
                <a:gd name="T4" fmla="*/ 11 w 54"/>
                <a:gd name="T5" fmla="*/ 13 h 31"/>
                <a:gd name="T6" fmla="*/ 3 w 54"/>
                <a:gd name="T7" fmla="*/ 11 h 31"/>
                <a:gd name="T8" fmla="*/ 0 w 54"/>
                <a:gd name="T9" fmla="*/ 14 h 31"/>
                <a:gd name="T10" fmla="*/ 4 w 54"/>
                <a:gd name="T11" fmla="*/ 19 h 31"/>
                <a:gd name="T12" fmla="*/ 11 w 54"/>
                <a:gd name="T13" fmla="*/ 22 h 31"/>
                <a:gd name="T14" fmla="*/ 17 w 54"/>
                <a:gd name="T15" fmla="*/ 28 h 31"/>
                <a:gd name="T16" fmla="*/ 23 w 54"/>
                <a:gd name="T17" fmla="*/ 27 h 31"/>
                <a:gd name="T18" fmla="*/ 26 w 54"/>
                <a:gd name="T19" fmla="*/ 26 h 31"/>
                <a:gd name="T20" fmla="*/ 31 w 54"/>
                <a:gd name="T21" fmla="*/ 30 h 31"/>
                <a:gd name="T22" fmla="*/ 35 w 54"/>
                <a:gd name="T23" fmla="*/ 31 h 31"/>
                <a:gd name="T24" fmla="*/ 40 w 54"/>
                <a:gd name="T25" fmla="*/ 26 h 31"/>
                <a:gd name="T26" fmla="*/ 47 w 54"/>
                <a:gd name="T27" fmla="*/ 24 h 31"/>
                <a:gd name="T28" fmla="*/ 54 w 54"/>
                <a:gd name="T29" fmla="*/ 19 h 31"/>
                <a:gd name="T30" fmla="*/ 46 w 54"/>
                <a:gd name="T31" fmla="*/ 11 h 31"/>
                <a:gd name="T32" fmla="*/ 44 w 54"/>
                <a:gd name="T33" fmla="*/ 8 h 31"/>
                <a:gd name="T34" fmla="*/ 43 w 54"/>
                <a:gd name="T35" fmla="*/ 4 h 31"/>
                <a:gd name="T36" fmla="*/ 40 w 54"/>
                <a:gd name="T37" fmla="*/ 3 h 31"/>
                <a:gd name="T38" fmla="*/ 33 w 54"/>
                <a:gd name="T39" fmla="*/ 4 h 31"/>
                <a:gd name="T40" fmla="*/ 24 w 54"/>
                <a:gd name="T41" fmla="*/ 2 h 31"/>
                <a:gd name="T42" fmla="*/ 19 w 54"/>
                <a:gd name="T43" fmla="*/ 4 h 31"/>
                <a:gd name="T44" fmla="*/ 18 w 54"/>
                <a:gd name="T45" fmla="*/ 4 h 31"/>
                <a:gd name="T46" fmla="*/ 9 w 54"/>
                <a:gd name="T47" fmla="*/ 0 h 31"/>
                <a:gd name="T48" fmla="*/ 6 w 54"/>
                <a:gd name="T49" fmla="*/ 1 h 31"/>
                <a:gd name="T50" fmla="*/ 3 w 54"/>
                <a:gd name="T51" fmla="*/ 4 h 31"/>
                <a:gd name="T52" fmla="*/ 7 w 54"/>
                <a:gd name="T53" fmla="*/ 7 h 31"/>
                <a:gd name="T54" fmla="*/ 18 w 54"/>
                <a:gd name="T55" fmla="*/ 10 h 31"/>
                <a:gd name="T56" fmla="*/ 29 w 54"/>
                <a:gd name="T57" fmla="*/ 13 h 31"/>
                <a:gd name="T58" fmla="*/ 34 w 54"/>
                <a:gd name="T59" fmla="*/ 16 h 31"/>
                <a:gd name="T60" fmla="*/ 32 w 54"/>
                <a:gd name="T61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4" h="31">
                  <a:moveTo>
                    <a:pt x="32" y="18"/>
                  </a:moveTo>
                  <a:cubicBezTo>
                    <a:pt x="29" y="18"/>
                    <a:pt x="28" y="18"/>
                    <a:pt x="26" y="17"/>
                  </a:cubicBezTo>
                  <a:cubicBezTo>
                    <a:pt x="20" y="15"/>
                    <a:pt x="17" y="14"/>
                    <a:pt x="11" y="13"/>
                  </a:cubicBezTo>
                  <a:cubicBezTo>
                    <a:pt x="8" y="12"/>
                    <a:pt x="6" y="11"/>
                    <a:pt x="3" y="11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0" y="17"/>
                    <a:pt x="2" y="19"/>
                    <a:pt x="4" y="19"/>
                  </a:cubicBezTo>
                  <a:cubicBezTo>
                    <a:pt x="7" y="20"/>
                    <a:pt x="9" y="20"/>
                    <a:pt x="11" y="22"/>
                  </a:cubicBezTo>
                  <a:cubicBezTo>
                    <a:pt x="13" y="25"/>
                    <a:pt x="14" y="28"/>
                    <a:pt x="17" y="28"/>
                  </a:cubicBezTo>
                  <a:cubicBezTo>
                    <a:pt x="20" y="28"/>
                    <a:pt x="21" y="28"/>
                    <a:pt x="23" y="27"/>
                  </a:cubicBezTo>
                  <a:cubicBezTo>
                    <a:pt x="24" y="27"/>
                    <a:pt x="25" y="26"/>
                    <a:pt x="26" y="26"/>
                  </a:cubicBezTo>
                  <a:cubicBezTo>
                    <a:pt x="28" y="26"/>
                    <a:pt x="29" y="29"/>
                    <a:pt x="31" y="30"/>
                  </a:cubicBezTo>
                  <a:cubicBezTo>
                    <a:pt x="32" y="31"/>
                    <a:pt x="34" y="31"/>
                    <a:pt x="35" y="31"/>
                  </a:cubicBezTo>
                  <a:cubicBezTo>
                    <a:pt x="38" y="31"/>
                    <a:pt x="39" y="28"/>
                    <a:pt x="40" y="26"/>
                  </a:cubicBezTo>
                  <a:cubicBezTo>
                    <a:pt x="42" y="24"/>
                    <a:pt x="44" y="24"/>
                    <a:pt x="47" y="24"/>
                  </a:cubicBezTo>
                  <a:cubicBezTo>
                    <a:pt x="50" y="24"/>
                    <a:pt x="54" y="22"/>
                    <a:pt x="54" y="19"/>
                  </a:cubicBezTo>
                  <a:cubicBezTo>
                    <a:pt x="54" y="14"/>
                    <a:pt x="50" y="13"/>
                    <a:pt x="46" y="11"/>
                  </a:cubicBezTo>
                  <a:cubicBezTo>
                    <a:pt x="45" y="10"/>
                    <a:pt x="44" y="9"/>
                    <a:pt x="44" y="8"/>
                  </a:cubicBezTo>
                  <a:cubicBezTo>
                    <a:pt x="43" y="7"/>
                    <a:pt x="44" y="5"/>
                    <a:pt x="43" y="4"/>
                  </a:cubicBezTo>
                  <a:cubicBezTo>
                    <a:pt x="42" y="3"/>
                    <a:pt x="41" y="3"/>
                    <a:pt x="40" y="3"/>
                  </a:cubicBezTo>
                  <a:cubicBezTo>
                    <a:pt x="37" y="3"/>
                    <a:pt x="36" y="4"/>
                    <a:pt x="33" y="4"/>
                  </a:cubicBezTo>
                  <a:cubicBezTo>
                    <a:pt x="29" y="4"/>
                    <a:pt x="27" y="2"/>
                    <a:pt x="24" y="2"/>
                  </a:cubicBezTo>
                  <a:cubicBezTo>
                    <a:pt x="22" y="2"/>
                    <a:pt x="21" y="3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3"/>
                    <a:pt x="12" y="0"/>
                    <a:pt x="9" y="0"/>
                  </a:cubicBezTo>
                  <a:cubicBezTo>
                    <a:pt x="8" y="0"/>
                    <a:pt x="7" y="0"/>
                    <a:pt x="6" y="1"/>
                  </a:cubicBezTo>
                  <a:cubicBezTo>
                    <a:pt x="5" y="1"/>
                    <a:pt x="3" y="3"/>
                    <a:pt x="3" y="4"/>
                  </a:cubicBezTo>
                  <a:cubicBezTo>
                    <a:pt x="3" y="6"/>
                    <a:pt x="5" y="7"/>
                    <a:pt x="7" y="7"/>
                  </a:cubicBezTo>
                  <a:cubicBezTo>
                    <a:pt x="11" y="9"/>
                    <a:pt x="14" y="9"/>
                    <a:pt x="18" y="10"/>
                  </a:cubicBezTo>
                  <a:cubicBezTo>
                    <a:pt x="22" y="12"/>
                    <a:pt x="25" y="12"/>
                    <a:pt x="29" y="13"/>
                  </a:cubicBezTo>
                  <a:cubicBezTo>
                    <a:pt x="31" y="14"/>
                    <a:pt x="34" y="14"/>
                    <a:pt x="34" y="16"/>
                  </a:cubicBezTo>
                  <a:cubicBezTo>
                    <a:pt x="34" y="18"/>
                    <a:pt x="33" y="18"/>
                    <a:pt x="32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6" name="Oval 54">
              <a:extLst>
                <a:ext uri="{FF2B5EF4-FFF2-40B4-BE49-F238E27FC236}">
                  <a16:creationId xmlns:a16="http://schemas.microsoft.com/office/drawing/2014/main" id="{4DB24C74-C047-4DEA-B82A-11203D06F0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63" y="2194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7" name="Oval 55">
              <a:extLst>
                <a:ext uri="{FF2B5EF4-FFF2-40B4-BE49-F238E27FC236}">
                  <a16:creationId xmlns:a16="http://schemas.microsoft.com/office/drawing/2014/main" id="{3F5CEB9E-1CB3-4126-969E-47C2AEAA17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29" y="2192"/>
              <a:ext cx="17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8" name="Oval 56">
              <a:extLst>
                <a:ext uri="{FF2B5EF4-FFF2-40B4-BE49-F238E27FC236}">
                  <a16:creationId xmlns:a16="http://schemas.microsoft.com/office/drawing/2014/main" id="{A10761DC-4513-49A7-968D-A46360A42B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12" y="2179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9" name="Oval 57">
              <a:extLst>
                <a:ext uri="{FF2B5EF4-FFF2-40B4-BE49-F238E27FC236}">
                  <a16:creationId xmlns:a16="http://schemas.microsoft.com/office/drawing/2014/main" id="{A1A1097A-7CBF-4222-BEB9-9561D0F4E6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00" y="2014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0" name="Oval 58">
              <a:extLst>
                <a:ext uri="{FF2B5EF4-FFF2-40B4-BE49-F238E27FC236}">
                  <a16:creationId xmlns:a16="http://schemas.microsoft.com/office/drawing/2014/main" id="{A0092779-4223-45E0-89C8-539CCE16BC4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78" y="1995"/>
              <a:ext cx="13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1" name="Oval 59">
              <a:extLst>
                <a:ext uri="{FF2B5EF4-FFF2-40B4-BE49-F238E27FC236}">
                  <a16:creationId xmlns:a16="http://schemas.microsoft.com/office/drawing/2014/main" id="{45FF99C9-7B44-467E-9CFB-4F0F04D13AB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98" y="1977"/>
              <a:ext cx="12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2" name="Oval 60">
              <a:extLst>
                <a:ext uri="{FF2B5EF4-FFF2-40B4-BE49-F238E27FC236}">
                  <a16:creationId xmlns:a16="http://schemas.microsoft.com/office/drawing/2014/main" id="{46897C87-A865-4DAB-8917-59F49551368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19" y="1992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3" name="Oval 61">
              <a:extLst>
                <a:ext uri="{FF2B5EF4-FFF2-40B4-BE49-F238E27FC236}">
                  <a16:creationId xmlns:a16="http://schemas.microsoft.com/office/drawing/2014/main" id="{3FC0AF67-19F5-4A29-A44B-0C9AF9902E2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01" y="1913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4" name="Oval 62">
              <a:extLst>
                <a:ext uri="{FF2B5EF4-FFF2-40B4-BE49-F238E27FC236}">
                  <a16:creationId xmlns:a16="http://schemas.microsoft.com/office/drawing/2014/main" id="{E0243C6C-EA6C-4B48-830F-B53DEF05FD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09" y="1892"/>
              <a:ext cx="11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5" name="Oval 63">
              <a:extLst>
                <a:ext uri="{FF2B5EF4-FFF2-40B4-BE49-F238E27FC236}">
                  <a16:creationId xmlns:a16="http://schemas.microsoft.com/office/drawing/2014/main" id="{AA7B3150-D87A-43FF-827A-8F53288290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14" y="1866"/>
              <a:ext cx="10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6" name="Oval 64">
              <a:extLst>
                <a:ext uri="{FF2B5EF4-FFF2-40B4-BE49-F238E27FC236}">
                  <a16:creationId xmlns:a16="http://schemas.microsoft.com/office/drawing/2014/main" id="{06E7D095-9F49-4FC0-ABD0-48C00999605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58" y="1387"/>
              <a:ext cx="10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7" name="Oval 65">
              <a:extLst>
                <a:ext uri="{FF2B5EF4-FFF2-40B4-BE49-F238E27FC236}">
                  <a16:creationId xmlns:a16="http://schemas.microsoft.com/office/drawing/2014/main" id="{D010F592-8CCE-4BC9-9360-6589426CF0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43" y="1411"/>
              <a:ext cx="12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8" name="Oval 66">
              <a:extLst>
                <a:ext uri="{FF2B5EF4-FFF2-40B4-BE49-F238E27FC236}">
                  <a16:creationId xmlns:a16="http://schemas.microsoft.com/office/drawing/2014/main" id="{B3C2557A-267A-4E59-8A8F-6888F33EAE4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70" y="1430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9" name="Oval 67">
              <a:extLst>
                <a:ext uri="{FF2B5EF4-FFF2-40B4-BE49-F238E27FC236}">
                  <a16:creationId xmlns:a16="http://schemas.microsoft.com/office/drawing/2014/main" id="{EC1786E2-3A64-4E13-95C7-0032157676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81" y="1409"/>
              <a:ext cx="11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0" name="Freeform 68">
              <a:extLst>
                <a:ext uri="{FF2B5EF4-FFF2-40B4-BE49-F238E27FC236}">
                  <a16:creationId xmlns:a16="http://schemas.microsoft.com/office/drawing/2014/main" id="{60187CA9-C8E2-4122-AD6A-95FFC943BB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11" y="2198"/>
              <a:ext cx="125" cy="71"/>
            </a:xfrm>
            <a:custGeom>
              <a:avLst/>
              <a:gdLst>
                <a:gd name="T0" fmla="*/ 55 w 58"/>
                <a:gd name="T1" fmla="*/ 20 h 33"/>
                <a:gd name="T2" fmla="*/ 50 w 58"/>
                <a:gd name="T3" fmla="*/ 16 h 33"/>
                <a:gd name="T4" fmla="*/ 49 w 58"/>
                <a:gd name="T5" fmla="*/ 13 h 33"/>
                <a:gd name="T6" fmla="*/ 47 w 58"/>
                <a:gd name="T7" fmla="*/ 10 h 33"/>
                <a:gd name="T8" fmla="*/ 43 w 58"/>
                <a:gd name="T9" fmla="*/ 10 h 33"/>
                <a:gd name="T10" fmla="*/ 40 w 58"/>
                <a:gd name="T11" fmla="*/ 5 h 33"/>
                <a:gd name="T12" fmla="*/ 35 w 58"/>
                <a:gd name="T13" fmla="*/ 1 h 33"/>
                <a:gd name="T14" fmla="*/ 26 w 58"/>
                <a:gd name="T15" fmla="*/ 5 h 33"/>
                <a:gd name="T16" fmla="*/ 17 w 58"/>
                <a:gd name="T17" fmla="*/ 0 h 33"/>
                <a:gd name="T18" fmla="*/ 10 w 58"/>
                <a:gd name="T19" fmla="*/ 0 h 33"/>
                <a:gd name="T20" fmla="*/ 3 w 58"/>
                <a:gd name="T21" fmla="*/ 2 h 33"/>
                <a:gd name="T22" fmla="*/ 2 w 58"/>
                <a:gd name="T23" fmla="*/ 3 h 33"/>
                <a:gd name="T24" fmla="*/ 9 w 58"/>
                <a:gd name="T25" fmla="*/ 4 h 33"/>
                <a:gd name="T26" fmla="*/ 34 w 58"/>
                <a:gd name="T27" fmla="*/ 16 h 33"/>
                <a:gd name="T28" fmla="*/ 32 w 58"/>
                <a:gd name="T29" fmla="*/ 19 h 33"/>
                <a:gd name="T30" fmla="*/ 6 w 58"/>
                <a:gd name="T31" fmla="*/ 7 h 33"/>
                <a:gd name="T32" fmla="*/ 5 w 58"/>
                <a:gd name="T33" fmla="*/ 7 h 33"/>
                <a:gd name="T34" fmla="*/ 0 w 58"/>
                <a:gd name="T35" fmla="*/ 7 h 33"/>
                <a:gd name="T36" fmla="*/ 5 w 58"/>
                <a:gd name="T37" fmla="*/ 17 h 33"/>
                <a:gd name="T38" fmla="*/ 12 w 58"/>
                <a:gd name="T39" fmla="*/ 24 h 33"/>
                <a:gd name="T40" fmla="*/ 19 w 58"/>
                <a:gd name="T41" fmla="*/ 21 h 33"/>
                <a:gd name="T42" fmla="*/ 24 w 58"/>
                <a:gd name="T43" fmla="*/ 29 h 33"/>
                <a:gd name="T44" fmla="*/ 27 w 58"/>
                <a:gd name="T45" fmla="*/ 28 h 33"/>
                <a:gd name="T46" fmla="*/ 30 w 58"/>
                <a:gd name="T47" fmla="*/ 27 h 33"/>
                <a:gd name="T48" fmla="*/ 38 w 58"/>
                <a:gd name="T49" fmla="*/ 33 h 33"/>
                <a:gd name="T50" fmla="*/ 44 w 58"/>
                <a:gd name="T51" fmla="*/ 27 h 33"/>
                <a:gd name="T52" fmla="*/ 51 w 58"/>
                <a:gd name="T53" fmla="*/ 29 h 33"/>
                <a:gd name="T54" fmla="*/ 58 w 58"/>
                <a:gd name="T55" fmla="*/ 24 h 33"/>
                <a:gd name="T56" fmla="*/ 55 w 58"/>
                <a:gd name="T57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33">
                  <a:moveTo>
                    <a:pt x="55" y="20"/>
                  </a:moveTo>
                  <a:cubicBezTo>
                    <a:pt x="53" y="19"/>
                    <a:pt x="50" y="19"/>
                    <a:pt x="50" y="16"/>
                  </a:cubicBezTo>
                  <a:cubicBezTo>
                    <a:pt x="50" y="15"/>
                    <a:pt x="49" y="15"/>
                    <a:pt x="49" y="13"/>
                  </a:cubicBezTo>
                  <a:cubicBezTo>
                    <a:pt x="49" y="12"/>
                    <a:pt x="48" y="10"/>
                    <a:pt x="47" y="10"/>
                  </a:cubicBezTo>
                  <a:cubicBezTo>
                    <a:pt x="45" y="10"/>
                    <a:pt x="45" y="10"/>
                    <a:pt x="43" y="10"/>
                  </a:cubicBezTo>
                  <a:cubicBezTo>
                    <a:pt x="42" y="10"/>
                    <a:pt x="41" y="7"/>
                    <a:pt x="40" y="5"/>
                  </a:cubicBezTo>
                  <a:cubicBezTo>
                    <a:pt x="38" y="3"/>
                    <a:pt x="38" y="1"/>
                    <a:pt x="35" y="1"/>
                  </a:cubicBezTo>
                  <a:cubicBezTo>
                    <a:pt x="31" y="1"/>
                    <a:pt x="30" y="5"/>
                    <a:pt x="26" y="5"/>
                  </a:cubicBezTo>
                  <a:cubicBezTo>
                    <a:pt x="22" y="5"/>
                    <a:pt x="21" y="1"/>
                    <a:pt x="1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0"/>
                    <a:pt x="5" y="1"/>
                    <a:pt x="3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4"/>
                    <a:pt x="6" y="4"/>
                    <a:pt x="9" y="4"/>
                  </a:cubicBezTo>
                  <a:cubicBezTo>
                    <a:pt x="15" y="5"/>
                    <a:pt x="31" y="12"/>
                    <a:pt x="34" y="16"/>
                  </a:cubicBezTo>
                  <a:cubicBezTo>
                    <a:pt x="38" y="19"/>
                    <a:pt x="37" y="23"/>
                    <a:pt x="32" y="19"/>
                  </a:cubicBezTo>
                  <a:cubicBezTo>
                    <a:pt x="26" y="14"/>
                    <a:pt x="12" y="9"/>
                    <a:pt x="6" y="7"/>
                  </a:cubicBezTo>
                  <a:cubicBezTo>
                    <a:pt x="0" y="5"/>
                    <a:pt x="5" y="7"/>
                    <a:pt x="5" y="7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2" y="11"/>
                    <a:pt x="3" y="13"/>
                    <a:pt x="5" y="17"/>
                  </a:cubicBezTo>
                  <a:cubicBezTo>
                    <a:pt x="6" y="21"/>
                    <a:pt x="8" y="24"/>
                    <a:pt x="12" y="24"/>
                  </a:cubicBezTo>
                  <a:cubicBezTo>
                    <a:pt x="15" y="24"/>
                    <a:pt x="16" y="21"/>
                    <a:pt x="19" y="21"/>
                  </a:cubicBezTo>
                  <a:cubicBezTo>
                    <a:pt x="22" y="21"/>
                    <a:pt x="21" y="29"/>
                    <a:pt x="24" y="29"/>
                  </a:cubicBezTo>
                  <a:cubicBezTo>
                    <a:pt x="25" y="29"/>
                    <a:pt x="26" y="28"/>
                    <a:pt x="27" y="28"/>
                  </a:cubicBezTo>
                  <a:cubicBezTo>
                    <a:pt x="28" y="28"/>
                    <a:pt x="29" y="27"/>
                    <a:pt x="30" y="27"/>
                  </a:cubicBezTo>
                  <a:cubicBezTo>
                    <a:pt x="34" y="27"/>
                    <a:pt x="34" y="33"/>
                    <a:pt x="38" y="33"/>
                  </a:cubicBezTo>
                  <a:cubicBezTo>
                    <a:pt x="42" y="33"/>
                    <a:pt x="41" y="27"/>
                    <a:pt x="44" y="27"/>
                  </a:cubicBezTo>
                  <a:cubicBezTo>
                    <a:pt x="47" y="27"/>
                    <a:pt x="49" y="29"/>
                    <a:pt x="51" y="29"/>
                  </a:cubicBezTo>
                  <a:cubicBezTo>
                    <a:pt x="54" y="29"/>
                    <a:pt x="58" y="27"/>
                    <a:pt x="58" y="24"/>
                  </a:cubicBezTo>
                  <a:cubicBezTo>
                    <a:pt x="58" y="22"/>
                    <a:pt x="56" y="21"/>
                    <a:pt x="55" y="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1" name="Freeform 69">
              <a:extLst>
                <a:ext uri="{FF2B5EF4-FFF2-40B4-BE49-F238E27FC236}">
                  <a16:creationId xmlns:a16="http://schemas.microsoft.com/office/drawing/2014/main" id="{CE84301C-4FD8-416C-A68D-915BBA6467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4" y="2186"/>
              <a:ext cx="45" cy="17"/>
            </a:xfrm>
            <a:custGeom>
              <a:avLst/>
              <a:gdLst>
                <a:gd name="T0" fmla="*/ 18 w 21"/>
                <a:gd name="T1" fmla="*/ 0 h 8"/>
                <a:gd name="T2" fmla="*/ 12 w 21"/>
                <a:gd name="T3" fmla="*/ 1 h 8"/>
                <a:gd name="T4" fmla="*/ 6 w 21"/>
                <a:gd name="T5" fmla="*/ 2 h 8"/>
                <a:gd name="T6" fmla="*/ 1 w 21"/>
                <a:gd name="T7" fmla="*/ 3 h 8"/>
                <a:gd name="T8" fmla="*/ 6 w 21"/>
                <a:gd name="T9" fmla="*/ 7 h 8"/>
                <a:gd name="T10" fmla="*/ 12 w 21"/>
                <a:gd name="T11" fmla="*/ 4 h 8"/>
                <a:gd name="T12" fmla="*/ 21 w 21"/>
                <a:gd name="T13" fmla="*/ 1 h 8"/>
                <a:gd name="T14" fmla="*/ 21 w 21"/>
                <a:gd name="T15" fmla="*/ 1 h 8"/>
                <a:gd name="T16" fmla="*/ 18 w 2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8">
                  <a:moveTo>
                    <a:pt x="18" y="0"/>
                  </a:moveTo>
                  <a:cubicBezTo>
                    <a:pt x="16" y="0"/>
                    <a:pt x="15" y="1"/>
                    <a:pt x="12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1"/>
                    <a:pt x="0" y="1"/>
                    <a:pt x="1" y="3"/>
                  </a:cubicBezTo>
                  <a:cubicBezTo>
                    <a:pt x="1" y="5"/>
                    <a:pt x="3" y="7"/>
                    <a:pt x="6" y="7"/>
                  </a:cubicBezTo>
                  <a:cubicBezTo>
                    <a:pt x="9" y="8"/>
                    <a:pt x="10" y="5"/>
                    <a:pt x="12" y="4"/>
                  </a:cubicBezTo>
                  <a:cubicBezTo>
                    <a:pt x="15" y="3"/>
                    <a:pt x="19" y="4"/>
                    <a:pt x="21" y="1"/>
                  </a:cubicBezTo>
                  <a:cubicBezTo>
                    <a:pt x="21" y="1"/>
                    <a:pt x="21" y="3"/>
                    <a:pt x="21" y="1"/>
                  </a:cubicBezTo>
                  <a:cubicBezTo>
                    <a:pt x="21" y="0"/>
                    <a:pt x="19" y="0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2" name="Freeform 70">
              <a:extLst>
                <a:ext uri="{FF2B5EF4-FFF2-40B4-BE49-F238E27FC236}">
                  <a16:creationId xmlns:a16="http://schemas.microsoft.com/office/drawing/2014/main" id="{362A9CA3-03EF-4083-A1EA-9622B01061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8" y="2085"/>
              <a:ext cx="0" cy="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3" name="Freeform 71">
              <a:extLst>
                <a:ext uri="{FF2B5EF4-FFF2-40B4-BE49-F238E27FC236}">
                  <a16:creationId xmlns:a16="http://schemas.microsoft.com/office/drawing/2014/main" id="{88292D88-37FA-455E-A9FF-EFBA96930B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" y="2012"/>
              <a:ext cx="227" cy="171"/>
            </a:xfrm>
            <a:custGeom>
              <a:avLst/>
              <a:gdLst>
                <a:gd name="T0" fmla="*/ 28 w 106"/>
                <a:gd name="T1" fmla="*/ 74 h 80"/>
                <a:gd name="T2" fmla="*/ 35 w 106"/>
                <a:gd name="T3" fmla="*/ 62 h 80"/>
                <a:gd name="T4" fmla="*/ 36 w 106"/>
                <a:gd name="T5" fmla="*/ 55 h 80"/>
                <a:gd name="T6" fmla="*/ 39 w 106"/>
                <a:gd name="T7" fmla="*/ 61 h 80"/>
                <a:gd name="T8" fmla="*/ 32 w 106"/>
                <a:gd name="T9" fmla="*/ 73 h 80"/>
                <a:gd name="T10" fmla="*/ 42 w 106"/>
                <a:gd name="T11" fmla="*/ 68 h 80"/>
                <a:gd name="T12" fmla="*/ 59 w 106"/>
                <a:gd name="T13" fmla="*/ 38 h 80"/>
                <a:gd name="T14" fmla="*/ 54 w 106"/>
                <a:gd name="T15" fmla="*/ 60 h 80"/>
                <a:gd name="T16" fmla="*/ 38 w 106"/>
                <a:gd name="T17" fmla="*/ 78 h 80"/>
                <a:gd name="T18" fmla="*/ 58 w 106"/>
                <a:gd name="T19" fmla="*/ 70 h 80"/>
                <a:gd name="T20" fmla="*/ 68 w 106"/>
                <a:gd name="T21" fmla="*/ 51 h 80"/>
                <a:gd name="T22" fmla="*/ 70 w 106"/>
                <a:gd name="T23" fmla="*/ 41 h 80"/>
                <a:gd name="T24" fmla="*/ 71 w 106"/>
                <a:gd name="T25" fmla="*/ 44 h 80"/>
                <a:gd name="T26" fmla="*/ 87 w 106"/>
                <a:gd name="T27" fmla="*/ 19 h 80"/>
                <a:gd name="T28" fmla="*/ 90 w 106"/>
                <a:gd name="T29" fmla="*/ 15 h 80"/>
                <a:gd name="T30" fmla="*/ 87 w 106"/>
                <a:gd name="T31" fmla="*/ 32 h 80"/>
                <a:gd name="T32" fmla="*/ 97 w 106"/>
                <a:gd name="T33" fmla="*/ 31 h 80"/>
                <a:gd name="T34" fmla="*/ 103 w 106"/>
                <a:gd name="T35" fmla="*/ 22 h 80"/>
                <a:gd name="T36" fmla="*/ 97 w 106"/>
                <a:gd name="T37" fmla="*/ 7 h 80"/>
                <a:gd name="T38" fmla="*/ 83 w 106"/>
                <a:gd name="T39" fmla="*/ 10 h 80"/>
                <a:gd name="T40" fmla="*/ 74 w 106"/>
                <a:gd name="T41" fmla="*/ 15 h 80"/>
                <a:gd name="T42" fmla="*/ 77 w 106"/>
                <a:gd name="T43" fmla="*/ 23 h 80"/>
                <a:gd name="T44" fmla="*/ 71 w 106"/>
                <a:gd name="T45" fmla="*/ 26 h 80"/>
                <a:gd name="T46" fmla="*/ 75 w 106"/>
                <a:gd name="T47" fmla="*/ 35 h 80"/>
                <a:gd name="T48" fmla="*/ 71 w 106"/>
                <a:gd name="T49" fmla="*/ 36 h 80"/>
                <a:gd name="T50" fmla="*/ 70 w 106"/>
                <a:gd name="T51" fmla="*/ 22 h 80"/>
                <a:gd name="T52" fmla="*/ 57 w 106"/>
                <a:gd name="T53" fmla="*/ 26 h 80"/>
                <a:gd name="T54" fmla="*/ 49 w 106"/>
                <a:gd name="T55" fmla="*/ 30 h 80"/>
                <a:gd name="T56" fmla="*/ 45 w 106"/>
                <a:gd name="T57" fmla="*/ 44 h 80"/>
                <a:gd name="T58" fmla="*/ 45 w 106"/>
                <a:gd name="T59" fmla="*/ 48 h 80"/>
                <a:gd name="T60" fmla="*/ 42 w 106"/>
                <a:gd name="T61" fmla="*/ 52 h 80"/>
                <a:gd name="T62" fmla="*/ 40 w 106"/>
                <a:gd name="T63" fmla="*/ 48 h 80"/>
                <a:gd name="T64" fmla="*/ 43 w 106"/>
                <a:gd name="T65" fmla="*/ 37 h 80"/>
                <a:gd name="T66" fmla="*/ 29 w 106"/>
                <a:gd name="T67" fmla="*/ 33 h 80"/>
                <a:gd name="T68" fmla="*/ 20 w 106"/>
                <a:gd name="T69" fmla="*/ 36 h 80"/>
                <a:gd name="T70" fmla="*/ 15 w 106"/>
                <a:gd name="T71" fmla="*/ 47 h 80"/>
                <a:gd name="T72" fmla="*/ 6 w 106"/>
                <a:gd name="T73" fmla="*/ 52 h 80"/>
                <a:gd name="T74" fmla="*/ 9 w 106"/>
                <a:gd name="T75" fmla="*/ 58 h 80"/>
                <a:gd name="T76" fmla="*/ 0 w 106"/>
                <a:gd name="T77" fmla="*/ 65 h 80"/>
                <a:gd name="T78" fmla="*/ 7 w 106"/>
                <a:gd name="T79" fmla="*/ 79 h 80"/>
                <a:gd name="T80" fmla="*/ 11 w 106"/>
                <a:gd name="T81" fmla="*/ 70 h 80"/>
                <a:gd name="T82" fmla="*/ 28 w 106"/>
                <a:gd name="T83" fmla="*/ 50 h 80"/>
                <a:gd name="T84" fmla="*/ 14 w 106"/>
                <a:gd name="T85" fmla="*/ 76 h 80"/>
                <a:gd name="T86" fmla="*/ 17 w 106"/>
                <a:gd name="T87" fmla="*/ 78 h 80"/>
                <a:gd name="T88" fmla="*/ 36 w 106"/>
                <a:gd name="T89" fmla="*/ 5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6" h="80">
                  <a:moveTo>
                    <a:pt x="17" y="78"/>
                  </a:moveTo>
                  <a:cubicBezTo>
                    <a:pt x="22" y="78"/>
                    <a:pt x="28" y="79"/>
                    <a:pt x="28" y="74"/>
                  </a:cubicBezTo>
                  <a:cubicBezTo>
                    <a:pt x="28" y="72"/>
                    <a:pt x="27" y="72"/>
                    <a:pt x="27" y="70"/>
                  </a:cubicBezTo>
                  <a:cubicBezTo>
                    <a:pt x="27" y="66"/>
                    <a:pt x="33" y="66"/>
                    <a:pt x="35" y="62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5" y="57"/>
                    <a:pt x="35" y="54"/>
                    <a:pt x="36" y="55"/>
                  </a:cubicBezTo>
                  <a:cubicBezTo>
                    <a:pt x="36" y="55"/>
                    <a:pt x="37" y="55"/>
                    <a:pt x="37" y="55"/>
                  </a:cubicBezTo>
                  <a:cubicBezTo>
                    <a:pt x="37" y="55"/>
                    <a:pt x="39" y="58"/>
                    <a:pt x="39" y="61"/>
                  </a:cubicBezTo>
                  <a:cubicBezTo>
                    <a:pt x="39" y="64"/>
                    <a:pt x="39" y="66"/>
                    <a:pt x="36" y="68"/>
                  </a:cubicBezTo>
                  <a:cubicBezTo>
                    <a:pt x="35" y="70"/>
                    <a:pt x="32" y="70"/>
                    <a:pt x="32" y="73"/>
                  </a:cubicBezTo>
                  <a:cubicBezTo>
                    <a:pt x="32" y="74"/>
                    <a:pt x="33" y="74"/>
                    <a:pt x="34" y="74"/>
                  </a:cubicBezTo>
                  <a:cubicBezTo>
                    <a:pt x="38" y="74"/>
                    <a:pt x="40" y="71"/>
                    <a:pt x="42" y="68"/>
                  </a:cubicBezTo>
                  <a:cubicBezTo>
                    <a:pt x="48" y="63"/>
                    <a:pt x="52" y="59"/>
                    <a:pt x="54" y="51"/>
                  </a:cubicBezTo>
                  <a:cubicBezTo>
                    <a:pt x="55" y="47"/>
                    <a:pt x="57" y="39"/>
                    <a:pt x="59" y="38"/>
                  </a:cubicBezTo>
                  <a:cubicBezTo>
                    <a:pt x="60" y="37"/>
                    <a:pt x="61" y="38"/>
                    <a:pt x="61" y="40"/>
                  </a:cubicBezTo>
                  <a:cubicBezTo>
                    <a:pt x="61" y="40"/>
                    <a:pt x="58" y="52"/>
                    <a:pt x="54" y="60"/>
                  </a:cubicBezTo>
                  <a:cubicBezTo>
                    <a:pt x="52" y="66"/>
                    <a:pt x="49" y="69"/>
                    <a:pt x="43" y="73"/>
                  </a:cubicBezTo>
                  <a:cubicBezTo>
                    <a:pt x="41" y="74"/>
                    <a:pt x="38" y="75"/>
                    <a:pt x="38" y="78"/>
                  </a:cubicBezTo>
                  <a:cubicBezTo>
                    <a:pt x="38" y="80"/>
                    <a:pt x="41" y="80"/>
                    <a:pt x="42" y="80"/>
                  </a:cubicBezTo>
                  <a:cubicBezTo>
                    <a:pt x="50" y="78"/>
                    <a:pt x="58" y="78"/>
                    <a:pt x="58" y="70"/>
                  </a:cubicBezTo>
                  <a:cubicBezTo>
                    <a:pt x="58" y="67"/>
                    <a:pt x="57" y="65"/>
                    <a:pt x="58" y="62"/>
                  </a:cubicBezTo>
                  <a:cubicBezTo>
                    <a:pt x="60" y="57"/>
                    <a:pt x="66" y="57"/>
                    <a:pt x="68" y="51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8" y="43"/>
                    <a:pt x="69" y="40"/>
                    <a:pt x="70" y="41"/>
                  </a:cubicBezTo>
                  <a:cubicBezTo>
                    <a:pt x="71" y="42"/>
                    <a:pt x="70" y="41"/>
                    <a:pt x="70" y="41"/>
                  </a:cubicBezTo>
                  <a:cubicBezTo>
                    <a:pt x="70" y="42"/>
                    <a:pt x="70" y="44"/>
                    <a:pt x="71" y="44"/>
                  </a:cubicBezTo>
                  <a:cubicBezTo>
                    <a:pt x="72" y="44"/>
                    <a:pt x="76" y="42"/>
                    <a:pt x="77" y="39"/>
                  </a:cubicBezTo>
                  <a:cubicBezTo>
                    <a:pt x="77" y="39"/>
                    <a:pt x="85" y="28"/>
                    <a:pt x="87" y="19"/>
                  </a:cubicBezTo>
                  <a:cubicBezTo>
                    <a:pt x="87" y="19"/>
                    <a:pt x="88" y="17"/>
                    <a:pt x="88" y="16"/>
                  </a:cubicBezTo>
                  <a:cubicBezTo>
                    <a:pt x="89" y="15"/>
                    <a:pt x="90" y="15"/>
                    <a:pt x="90" y="15"/>
                  </a:cubicBezTo>
                  <a:cubicBezTo>
                    <a:pt x="90" y="15"/>
                    <a:pt x="91" y="15"/>
                    <a:pt x="91" y="16"/>
                  </a:cubicBezTo>
                  <a:cubicBezTo>
                    <a:pt x="91" y="22"/>
                    <a:pt x="87" y="26"/>
                    <a:pt x="87" y="32"/>
                  </a:cubicBezTo>
                  <a:cubicBezTo>
                    <a:pt x="87" y="33"/>
                    <a:pt x="88" y="35"/>
                    <a:pt x="90" y="35"/>
                  </a:cubicBezTo>
                  <a:cubicBezTo>
                    <a:pt x="93" y="35"/>
                    <a:pt x="96" y="34"/>
                    <a:pt x="97" y="31"/>
                  </a:cubicBezTo>
                  <a:cubicBezTo>
                    <a:pt x="97" y="29"/>
                    <a:pt x="96" y="28"/>
                    <a:pt x="96" y="26"/>
                  </a:cubicBezTo>
                  <a:cubicBezTo>
                    <a:pt x="96" y="23"/>
                    <a:pt x="100" y="24"/>
                    <a:pt x="103" y="22"/>
                  </a:cubicBezTo>
                  <a:cubicBezTo>
                    <a:pt x="105" y="20"/>
                    <a:pt x="106" y="19"/>
                    <a:pt x="106" y="16"/>
                  </a:cubicBezTo>
                  <a:cubicBezTo>
                    <a:pt x="106" y="11"/>
                    <a:pt x="98" y="12"/>
                    <a:pt x="97" y="7"/>
                  </a:cubicBezTo>
                  <a:cubicBezTo>
                    <a:pt x="96" y="4"/>
                    <a:pt x="96" y="0"/>
                    <a:pt x="92" y="0"/>
                  </a:cubicBezTo>
                  <a:cubicBezTo>
                    <a:pt x="87" y="0"/>
                    <a:pt x="88" y="7"/>
                    <a:pt x="83" y="10"/>
                  </a:cubicBezTo>
                  <a:cubicBezTo>
                    <a:pt x="81" y="11"/>
                    <a:pt x="79" y="10"/>
                    <a:pt x="77" y="10"/>
                  </a:cubicBezTo>
                  <a:cubicBezTo>
                    <a:pt x="75" y="11"/>
                    <a:pt x="74" y="13"/>
                    <a:pt x="74" y="15"/>
                  </a:cubicBezTo>
                  <a:cubicBezTo>
                    <a:pt x="74" y="18"/>
                    <a:pt x="78" y="21"/>
                    <a:pt x="77" y="23"/>
                  </a:cubicBezTo>
                  <a:cubicBezTo>
                    <a:pt x="76" y="24"/>
                    <a:pt x="77" y="23"/>
                    <a:pt x="77" y="23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2" y="24"/>
                    <a:pt x="71" y="25"/>
                    <a:pt x="71" y="26"/>
                  </a:cubicBezTo>
                  <a:cubicBezTo>
                    <a:pt x="71" y="29"/>
                    <a:pt x="74" y="31"/>
                    <a:pt x="75" y="34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5" y="35"/>
                    <a:pt x="75" y="36"/>
                    <a:pt x="75" y="36"/>
                  </a:cubicBezTo>
                  <a:cubicBezTo>
                    <a:pt x="74" y="37"/>
                    <a:pt x="71" y="36"/>
                    <a:pt x="71" y="36"/>
                  </a:cubicBezTo>
                  <a:cubicBezTo>
                    <a:pt x="71" y="36"/>
                    <a:pt x="68" y="32"/>
                    <a:pt x="68" y="30"/>
                  </a:cubicBezTo>
                  <a:cubicBezTo>
                    <a:pt x="68" y="27"/>
                    <a:pt x="70" y="25"/>
                    <a:pt x="70" y="22"/>
                  </a:cubicBezTo>
                  <a:cubicBezTo>
                    <a:pt x="70" y="20"/>
                    <a:pt x="67" y="18"/>
                    <a:pt x="64" y="18"/>
                  </a:cubicBezTo>
                  <a:cubicBezTo>
                    <a:pt x="58" y="18"/>
                    <a:pt x="61" y="23"/>
                    <a:pt x="57" y="26"/>
                  </a:cubicBezTo>
                  <a:cubicBezTo>
                    <a:pt x="56" y="26"/>
                    <a:pt x="54" y="26"/>
                    <a:pt x="52" y="26"/>
                  </a:cubicBezTo>
                  <a:cubicBezTo>
                    <a:pt x="50" y="27"/>
                    <a:pt x="49" y="28"/>
                    <a:pt x="49" y="30"/>
                  </a:cubicBezTo>
                  <a:cubicBezTo>
                    <a:pt x="49" y="32"/>
                    <a:pt x="49" y="33"/>
                    <a:pt x="49" y="34"/>
                  </a:cubicBezTo>
                  <a:cubicBezTo>
                    <a:pt x="49" y="39"/>
                    <a:pt x="44" y="42"/>
                    <a:pt x="45" y="44"/>
                  </a:cubicBezTo>
                  <a:cubicBezTo>
                    <a:pt x="45" y="46"/>
                    <a:pt x="45" y="44"/>
                    <a:pt x="45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6" y="51"/>
                    <a:pt x="45" y="51"/>
                  </a:cubicBezTo>
                  <a:cubicBezTo>
                    <a:pt x="44" y="52"/>
                    <a:pt x="44" y="52"/>
                    <a:pt x="42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1"/>
                    <a:pt x="40" y="50"/>
                    <a:pt x="40" y="48"/>
                  </a:cubicBezTo>
                  <a:cubicBezTo>
                    <a:pt x="39" y="47"/>
                    <a:pt x="38" y="46"/>
                    <a:pt x="38" y="44"/>
                  </a:cubicBezTo>
                  <a:cubicBezTo>
                    <a:pt x="38" y="41"/>
                    <a:pt x="43" y="41"/>
                    <a:pt x="43" y="37"/>
                  </a:cubicBezTo>
                  <a:cubicBezTo>
                    <a:pt x="43" y="34"/>
                    <a:pt x="39" y="29"/>
                    <a:pt x="36" y="29"/>
                  </a:cubicBezTo>
                  <a:cubicBezTo>
                    <a:pt x="33" y="29"/>
                    <a:pt x="30" y="31"/>
                    <a:pt x="29" y="33"/>
                  </a:cubicBezTo>
                  <a:cubicBezTo>
                    <a:pt x="27" y="35"/>
                    <a:pt x="28" y="38"/>
                    <a:pt x="25" y="38"/>
                  </a:cubicBezTo>
                  <a:cubicBezTo>
                    <a:pt x="23" y="38"/>
                    <a:pt x="23" y="36"/>
                    <a:pt x="20" y="36"/>
                  </a:cubicBezTo>
                  <a:cubicBezTo>
                    <a:pt x="17" y="37"/>
                    <a:pt x="16" y="39"/>
                    <a:pt x="15" y="41"/>
                  </a:cubicBezTo>
                  <a:cubicBezTo>
                    <a:pt x="15" y="43"/>
                    <a:pt x="16" y="47"/>
                    <a:pt x="15" y="47"/>
                  </a:cubicBezTo>
                  <a:cubicBezTo>
                    <a:pt x="13" y="48"/>
                    <a:pt x="12" y="47"/>
                    <a:pt x="10" y="47"/>
                  </a:cubicBezTo>
                  <a:cubicBezTo>
                    <a:pt x="7" y="47"/>
                    <a:pt x="6" y="49"/>
                    <a:pt x="6" y="52"/>
                  </a:cubicBezTo>
                  <a:cubicBezTo>
                    <a:pt x="6" y="54"/>
                    <a:pt x="6" y="54"/>
                    <a:pt x="8" y="55"/>
                  </a:cubicBezTo>
                  <a:cubicBezTo>
                    <a:pt x="8" y="56"/>
                    <a:pt x="9" y="57"/>
                    <a:pt x="9" y="58"/>
                  </a:cubicBezTo>
                  <a:cubicBezTo>
                    <a:pt x="9" y="60"/>
                    <a:pt x="6" y="60"/>
                    <a:pt x="4" y="60"/>
                  </a:cubicBezTo>
                  <a:cubicBezTo>
                    <a:pt x="1" y="60"/>
                    <a:pt x="0" y="62"/>
                    <a:pt x="0" y="65"/>
                  </a:cubicBezTo>
                  <a:cubicBezTo>
                    <a:pt x="0" y="68"/>
                    <a:pt x="2" y="68"/>
                    <a:pt x="3" y="71"/>
                  </a:cubicBezTo>
                  <a:cubicBezTo>
                    <a:pt x="4" y="75"/>
                    <a:pt x="5" y="77"/>
                    <a:pt x="7" y="79"/>
                  </a:cubicBezTo>
                  <a:cubicBezTo>
                    <a:pt x="8" y="79"/>
                    <a:pt x="8" y="78"/>
                    <a:pt x="8" y="78"/>
                  </a:cubicBezTo>
                  <a:cubicBezTo>
                    <a:pt x="8" y="78"/>
                    <a:pt x="11" y="70"/>
                    <a:pt x="11" y="70"/>
                  </a:cubicBezTo>
                  <a:cubicBezTo>
                    <a:pt x="14" y="64"/>
                    <a:pt x="22" y="53"/>
                    <a:pt x="25" y="49"/>
                  </a:cubicBezTo>
                  <a:cubicBezTo>
                    <a:pt x="29" y="45"/>
                    <a:pt x="29" y="48"/>
                    <a:pt x="28" y="50"/>
                  </a:cubicBezTo>
                  <a:cubicBezTo>
                    <a:pt x="25" y="54"/>
                    <a:pt x="20" y="61"/>
                    <a:pt x="17" y="68"/>
                  </a:cubicBezTo>
                  <a:cubicBezTo>
                    <a:pt x="14" y="74"/>
                    <a:pt x="14" y="74"/>
                    <a:pt x="14" y="76"/>
                  </a:cubicBezTo>
                  <a:cubicBezTo>
                    <a:pt x="14" y="78"/>
                    <a:pt x="14" y="78"/>
                    <a:pt x="16" y="78"/>
                  </a:cubicBezTo>
                  <a:cubicBezTo>
                    <a:pt x="18" y="78"/>
                    <a:pt x="17" y="78"/>
                    <a:pt x="17" y="78"/>
                  </a:cubicBezTo>
                  <a:moveTo>
                    <a:pt x="36" y="55"/>
                  </a:moveTo>
                  <a:cubicBezTo>
                    <a:pt x="36" y="55"/>
                    <a:pt x="36" y="55"/>
                    <a:pt x="36" y="55"/>
                  </a:cubicBezTo>
                  <a:cubicBezTo>
                    <a:pt x="37" y="55"/>
                    <a:pt x="36" y="55"/>
                    <a:pt x="36" y="5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4" name="Freeform 72">
              <a:extLst>
                <a:ext uri="{FF2B5EF4-FFF2-40B4-BE49-F238E27FC236}">
                  <a16:creationId xmlns:a16="http://schemas.microsoft.com/office/drawing/2014/main" id="{3224F2F8-8C66-4DA0-A7FC-16C978361F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14" y="2074"/>
              <a:ext cx="169" cy="114"/>
            </a:xfrm>
            <a:custGeom>
              <a:avLst/>
              <a:gdLst>
                <a:gd name="T0" fmla="*/ 76 w 79"/>
                <a:gd name="T1" fmla="*/ 30 h 53"/>
                <a:gd name="T2" fmla="*/ 66 w 79"/>
                <a:gd name="T3" fmla="*/ 28 h 53"/>
                <a:gd name="T4" fmla="*/ 61 w 79"/>
                <a:gd name="T5" fmla="*/ 23 h 53"/>
                <a:gd name="T6" fmla="*/ 53 w 79"/>
                <a:gd name="T7" fmla="*/ 27 h 53"/>
                <a:gd name="T8" fmla="*/ 51 w 79"/>
                <a:gd name="T9" fmla="*/ 26 h 53"/>
                <a:gd name="T10" fmla="*/ 48 w 79"/>
                <a:gd name="T11" fmla="*/ 24 h 53"/>
                <a:gd name="T12" fmla="*/ 43 w 79"/>
                <a:gd name="T13" fmla="*/ 25 h 53"/>
                <a:gd name="T14" fmla="*/ 40 w 79"/>
                <a:gd name="T15" fmla="*/ 23 h 53"/>
                <a:gd name="T16" fmla="*/ 46 w 79"/>
                <a:gd name="T17" fmla="*/ 20 h 53"/>
                <a:gd name="T18" fmla="*/ 51 w 79"/>
                <a:gd name="T19" fmla="*/ 21 h 53"/>
                <a:gd name="T20" fmla="*/ 57 w 79"/>
                <a:gd name="T21" fmla="*/ 14 h 53"/>
                <a:gd name="T22" fmla="*/ 60 w 79"/>
                <a:gd name="T23" fmla="*/ 7 h 53"/>
                <a:gd name="T24" fmla="*/ 53 w 79"/>
                <a:gd name="T25" fmla="*/ 0 h 53"/>
                <a:gd name="T26" fmla="*/ 43 w 79"/>
                <a:gd name="T27" fmla="*/ 5 h 53"/>
                <a:gd name="T28" fmla="*/ 37 w 79"/>
                <a:gd name="T29" fmla="*/ 3 h 53"/>
                <a:gd name="T30" fmla="*/ 32 w 79"/>
                <a:gd name="T31" fmla="*/ 7 h 53"/>
                <a:gd name="T32" fmla="*/ 29 w 79"/>
                <a:gd name="T33" fmla="*/ 9 h 53"/>
                <a:gd name="T34" fmla="*/ 22 w 79"/>
                <a:gd name="T35" fmla="*/ 10 h 53"/>
                <a:gd name="T36" fmla="*/ 18 w 79"/>
                <a:gd name="T37" fmla="*/ 15 h 53"/>
                <a:gd name="T38" fmla="*/ 14 w 79"/>
                <a:gd name="T39" fmla="*/ 15 h 53"/>
                <a:gd name="T40" fmla="*/ 9 w 79"/>
                <a:gd name="T41" fmla="*/ 20 h 53"/>
                <a:gd name="T42" fmla="*/ 9 w 79"/>
                <a:gd name="T43" fmla="*/ 26 h 53"/>
                <a:gd name="T44" fmla="*/ 0 w 79"/>
                <a:gd name="T45" fmla="*/ 36 h 53"/>
                <a:gd name="T46" fmla="*/ 0 w 79"/>
                <a:gd name="T47" fmla="*/ 37 h 53"/>
                <a:gd name="T48" fmla="*/ 7 w 79"/>
                <a:gd name="T49" fmla="*/ 35 h 53"/>
                <a:gd name="T50" fmla="*/ 35 w 79"/>
                <a:gd name="T51" fmla="*/ 18 h 53"/>
                <a:gd name="T52" fmla="*/ 40 w 79"/>
                <a:gd name="T53" fmla="*/ 19 h 53"/>
                <a:gd name="T54" fmla="*/ 6 w 79"/>
                <a:gd name="T55" fmla="*/ 39 h 53"/>
                <a:gd name="T56" fmla="*/ 5 w 79"/>
                <a:gd name="T57" fmla="*/ 40 h 53"/>
                <a:gd name="T58" fmla="*/ 23 w 79"/>
                <a:gd name="T59" fmla="*/ 38 h 53"/>
                <a:gd name="T60" fmla="*/ 24 w 79"/>
                <a:gd name="T61" fmla="*/ 41 h 53"/>
                <a:gd name="T62" fmla="*/ 11 w 79"/>
                <a:gd name="T63" fmla="*/ 43 h 53"/>
                <a:gd name="T64" fmla="*/ 12 w 79"/>
                <a:gd name="T65" fmla="*/ 45 h 53"/>
                <a:gd name="T66" fmla="*/ 30 w 79"/>
                <a:gd name="T67" fmla="*/ 42 h 53"/>
                <a:gd name="T68" fmla="*/ 54 w 79"/>
                <a:gd name="T69" fmla="*/ 36 h 53"/>
                <a:gd name="T70" fmla="*/ 54 w 79"/>
                <a:gd name="T71" fmla="*/ 39 h 53"/>
                <a:gd name="T72" fmla="*/ 39 w 79"/>
                <a:gd name="T73" fmla="*/ 44 h 53"/>
                <a:gd name="T74" fmla="*/ 9 w 79"/>
                <a:gd name="T75" fmla="*/ 49 h 53"/>
                <a:gd name="T76" fmla="*/ 20 w 79"/>
                <a:gd name="T77" fmla="*/ 53 h 53"/>
                <a:gd name="T78" fmla="*/ 27 w 79"/>
                <a:gd name="T79" fmla="*/ 51 h 53"/>
                <a:gd name="T80" fmla="*/ 28 w 79"/>
                <a:gd name="T81" fmla="*/ 51 h 53"/>
                <a:gd name="T82" fmla="*/ 36 w 79"/>
                <a:gd name="T83" fmla="*/ 53 h 53"/>
                <a:gd name="T84" fmla="*/ 45 w 79"/>
                <a:gd name="T85" fmla="*/ 50 h 53"/>
                <a:gd name="T86" fmla="*/ 52 w 79"/>
                <a:gd name="T87" fmla="*/ 51 h 53"/>
                <a:gd name="T88" fmla="*/ 61 w 79"/>
                <a:gd name="T89" fmla="*/ 46 h 53"/>
                <a:gd name="T90" fmla="*/ 66 w 79"/>
                <a:gd name="T91" fmla="*/ 48 h 53"/>
                <a:gd name="T92" fmla="*/ 74 w 79"/>
                <a:gd name="T93" fmla="*/ 40 h 53"/>
                <a:gd name="T94" fmla="*/ 79 w 79"/>
                <a:gd name="T95" fmla="*/ 34 h 53"/>
                <a:gd name="T96" fmla="*/ 76 w 79"/>
                <a:gd name="T97" fmla="*/ 30 h 53"/>
                <a:gd name="T98" fmla="*/ 39 w 79"/>
                <a:gd name="T99" fmla="*/ 34 h 53"/>
                <a:gd name="T100" fmla="*/ 34 w 79"/>
                <a:gd name="T101" fmla="*/ 32 h 53"/>
                <a:gd name="T102" fmla="*/ 29 w 79"/>
                <a:gd name="T103" fmla="*/ 30 h 53"/>
                <a:gd name="T104" fmla="*/ 41 w 79"/>
                <a:gd name="T105" fmla="*/ 32 h 53"/>
                <a:gd name="T106" fmla="*/ 39 w 79"/>
                <a:gd name="T107" fmla="*/ 3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" h="53">
                  <a:moveTo>
                    <a:pt x="76" y="30"/>
                  </a:moveTo>
                  <a:cubicBezTo>
                    <a:pt x="73" y="28"/>
                    <a:pt x="70" y="30"/>
                    <a:pt x="66" y="28"/>
                  </a:cubicBezTo>
                  <a:cubicBezTo>
                    <a:pt x="64" y="27"/>
                    <a:pt x="64" y="23"/>
                    <a:pt x="61" y="23"/>
                  </a:cubicBezTo>
                  <a:cubicBezTo>
                    <a:pt x="58" y="23"/>
                    <a:pt x="57" y="27"/>
                    <a:pt x="53" y="27"/>
                  </a:cubicBezTo>
                  <a:cubicBezTo>
                    <a:pt x="52" y="27"/>
                    <a:pt x="52" y="26"/>
                    <a:pt x="51" y="26"/>
                  </a:cubicBezTo>
                  <a:cubicBezTo>
                    <a:pt x="50" y="25"/>
                    <a:pt x="49" y="24"/>
                    <a:pt x="48" y="24"/>
                  </a:cubicBezTo>
                  <a:cubicBezTo>
                    <a:pt x="45" y="24"/>
                    <a:pt x="45" y="25"/>
                    <a:pt x="43" y="25"/>
                  </a:cubicBezTo>
                  <a:cubicBezTo>
                    <a:pt x="41" y="25"/>
                    <a:pt x="40" y="25"/>
                    <a:pt x="40" y="23"/>
                  </a:cubicBezTo>
                  <a:cubicBezTo>
                    <a:pt x="40" y="21"/>
                    <a:pt x="43" y="20"/>
                    <a:pt x="46" y="20"/>
                  </a:cubicBezTo>
                  <a:cubicBezTo>
                    <a:pt x="48" y="20"/>
                    <a:pt x="49" y="21"/>
                    <a:pt x="51" y="21"/>
                  </a:cubicBezTo>
                  <a:cubicBezTo>
                    <a:pt x="55" y="21"/>
                    <a:pt x="56" y="17"/>
                    <a:pt x="57" y="14"/>
                  </a:cubicBezTo>
                  <a:cubicBezTo>
                    <a:pt x="58" y="11"/>
                    <a:pt x="60" y="10"/>
                    <a:pt x="60" y="7"/>
                  </a:cubicBezTo>
                  <a:cubicBezTo>
                    <a:pt x="60" y="3"/>
                    <a:pt x="57" y="0"/>
                    <a:pt x="53" y="0"/>
                  </a:cubicBezTo>
                  <a:cubicBezTo>
                    <a:pt x="49" y="0"/>
                    <a:pt x="47" y="5"/>
                    <a:pt x="43" y="5"/>
                  </a:cubicBezTo>
                  <a:cubicBezTo>
                    <a:pt x="41" y="5"/>
                    <a:pt x="40" y="3"/>
                    <a:pt x="37" y="3"/>
                  </a:cubicBezTo>
                  <a:cubicBezTo>
                    <a:pt x="35" y="3"/>
                    <a:pt x="34" y="5"/>
                    <a:pt x="32" y="7"/>
                  </a:cubicBezTo>
                  <a:cubicBezTo>
                    <a:pt x="31" y="8"/>
                    <a:pt x="30" y="9"/>
                    <a:pt x="29" y="9"/>
                  </a:cubicBezTo>
                  <a:cubicBezTo>
                    <a:pt x="26" y="9"/>
                    <a:pt x="24" y="8"/>
                    <a:pt x="22" y="10"/>
                  </a:cubicBezTo>
                  <a:cubicBezTo>
                    <a:pt x="20" y="11"/>
                    <a:pt x="21" y="15"/>
                    <a:pt x="18" y="15"/>
                  </a:cubicBezTo>
                  <a:cubicBezTo>
                    <a:pt x="16" y="15"/>
                    <a:pt x="15" y="15"/>
                    <a:pt x="14" y="15"/>
                  </a:cubicBezTo>
                  <a:cubicBezTo>
                    <a:pt x="11" y="15"/>
                    <a:pt x="9" y="17"/>
                    <a:pt x="9" y="20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7" y="31"/>
                    <a:pt x="0" y="31"/>
                    <a:pt x="0" y="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" y="36"/>
                    <a:pt x="4" y="35"/>
                    <a:pt x="7" y="35"/>
                  </a:cubicBezTo>
                  <a:cubicBezTo>
                    <a:pt x="14" y="32"/>
                    <a:pt x="31" y="22"/>
                    <a:pt x="35" y="18"/>
                  </a:cubicBezTo>
                  <a:cubicBezTo>
                    <a:pt x="39" y="14"/>
                    <a:pt x="44" y="15"/>
                    <a:pt x="40" y="19"/>
                  </a:cubicBezTo>
                  <a:cubicBezTo>
                    <a:pt x="34" y="24"/>
                    <a:pt x="9" y="37"/>
                    <a:pt x="6" y="39"/>
                  </a:cubicBezTo>
                  <a:cubicBezTo>
                    <a:pt x="3" y="40"/>
                    <a:pt x="1" y="40"/>
                    <a:pt x="5" y="40"/>
                  </a:cubicBezTo>
                  <a:cubicBezTo>
                    <a:pt x="9" y="40"/>
                    <a:pt x="16" y="39"/>
                    <a:pt x="23" y="38"/>
                  </a:cubicBezTo>
                  <a:cubicBezTo>
                    <a:pt x="29" y="36"/>
                    <a:pt x="28" y="39"/>
                    <a:pt x="24" y="41"/>
                  </a:cubicBezTo>
                  <a:cubicBezTo>
                    <a:pt x="20" y="42"/>
                    <a:pt x="16" y="43"/>
                    <a:pt x="11" y="43"/>
                  </a:cubicBezTo>
                  <a:cubicBezTo>
                    <a:pt x="7" y="43"/>
                    <a:pt x="8" y="45"/>
                    <a:pt x="12" y="45"/>
                  </a:cubicBezTo>
                  <a:cubicBezTo>
                    <a:pt x="16" y="45"/>
                    <a:pt x="25" y="43"/>
                    <a:pt x="30" y="42"/>
                  </a:cubicBezTo>
                  <a:cubicBezTo>
                    <a:pt x="36" y="40"/>
                    <a:pt x="49" y="37"/>
                    <a:pt x="54" y="36"/>
                  </a:cubicBezTo>
                  <a:cubicBezTo>
                    <a:pt x="58" y="35"/>
                    <a:pt x="57" y="37"/>
                    <a:pt x="54" y="39"/>
                  </a:cubicBezTo>
                  <a:cubicBezTo>
                    <a:pt x="52" y="40"/>
                    <a:pt x="48" y="41"/>
                    <a:pt x="39" y="44"/>
                  </a:cubicBezTo>
                  <a:cubicBezTo>
                    <a:pt x="30" y="46"/>
                    <a:pt x="9" y="49"/>
                    <a:pt x="9" y="49"/>
                  </a:cubicBezTo>
                  <a:cubicBezTo>
                    <a:pt x="12" y="52"/>
                    <a:pt x="15" y="53"/>
                    <a:pt x="20" y="53"/>
                  </a:cubicBezTo>
                  <a:cubicBezTo>
                    <a:pt x="23" y="53"/>
                    <a:pt x="24" y="51"/>
                    <a:pt x="27" y="51"/>
                  </a:cubicBezTo>
                  <a:cubicBezTo>
                    <a:pt x="27" y="51"/>
                    <a:pt x="28" y="51"/>
                    <a:pt x="28" y="51"/>
                  </a:cubicBezTo>
                  <a:cubicBezTo>
                    <a:pt x="31" y="51"/>
                    <a:pt x="33" y="53"/>
                    <a:pt x="36" y="53"/>
                  </a:cubicBezTo>
                  <a:cubicBezTo>
                    <a:pt x="40" y="53"/>
                    <a:pt x="41" y="50"/>
                    <a:pt x="45" y="50"/>
                  </a:cubicBezTo>
                  <a:cubicBezTo>
                    <a:pt x="48" y="50"/>
                    <a:pt x="49" y="51"/>
                    <a:pt x="52" y="51"/>
                  </a:cubicBezTo>
                  <a:cubicBezTo>
                    <a:pt x="56" y="51"/>
                    <a:pt x="57" y="46"/>
                    <a:pt x="61" y="46"/>
                  </a:cubicBezTo>
                  <a:cubicBezTo>
                    <a:pt x="63" y="46"/>
                    <a:pt x="64" y="48"/>
                    <a:pt x="66" y="48"/>
                  </a:cubicBezTo>
                  <a:cubicBezTo>
                    <a:pt x="70" y="48"/>
                    <a:pt x="72" y="43"/>
                    <a:pt x="74" y="40"/>
                  </a:cubicBezTo>
                  <a:cubicBezTo>
                    <a:pt x="76" y="38"/>
                    <a:pt x="79" y="37"/>
                    <a:pt x="79" y="34"/>
                  </a:cubicBezTo>
                  <a:cubicBezTo>
                    <a:pt x="79" y="32"/>
                    <a:pt x="77" y="31"/>
                    <a:pt x="76" y="30"/>
                  </a:cubicBezTo>
                  <a:moveTo>
                    <a:pt x="39" y="34"/>
                  </a:moveTo>
                  <a:cubicBezTo>
                    <a:pt x="37" y="34"/>
                    <a:pt x="36" y="32"/>
                    <a:pt x="34" y="32"/>
                  </a:cubicBezTo>
                  <a:cubicBezTo>
                    <a:pt x="32" y="32"/>
                    <a:pt x="29" y="32"/>
                    <a:pt x="29" y="30"/>
                  </a:cubicBezTo>
                  <a:cubicBezTo>
                    <a:pt x="33" y="28"/>
                    <a:pt x="39" y="28"/>
                    <a:pt x="41" y="32"/>
                  </a:cubicBezTo>
                  <a:cubicBezTo>
                    <a:pt x="41" y="33"/>
                    <a:pt x="40" y="34"/>
                    <a:pt x="39" y="3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5" name="Freeform 73">
              <a:extLst>
                <a:ext uri="{FF2B5EF4-FFF2-40B4-BE49-F238E27FC236}">
                  <a16:creationId xmlns:a16="http://schemas.microsoft.com/office/drawing/2014/main" id="{2DE14C74-B493-47BD-8A0E-35B0C89D59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3" y="2018"/>
              <a:ext cx="13" cy="47"/>
            </a:xfrm>
            <a:custGeom>
              <a:avLst/>
              <a:gdLst>
                <a:gd name="T0" fmla="*/ 3 w 6"/>
                <a:gd name="T1" fmla="*/ 0 h 22"/>
                <a:gd name="T2" fmla="*/ 2 w 6"/>
                <a:gd name="T3" fmla="*/ 0 h 22"/>
                <a:gd name="T4" fmla="*/ 1 w 6"/>
                <a:gd name="T5" fmla="*/ 2 h 22"/>
                <a:gd name="T6" fmla="*/ 1 w 6"/>
                <a:gd name="T7" fmla="*/ 8 h 22"/>
                <a:gd name="T8" fmla="*/ 1 w 6"/>
                <a:gd name="T9" fmla="*/ 8 h 22"/>
                <a:gd name="T10" fmla="*/ 0 w 6"/>
                <a:gd name="T11" fmla="*/ 20 h 22"/>
                <a:gd name="T12" fmla="*/ 1 w 6"/>
                <a:gd name="T13" fmla="*/ 22 h 22"/>
                <a:gd name="T14" fmla="*/ 4 w 6"/>
                <a:gd name="T15" fmla="*/ 3 h 22"/>
                <a:gd name="T16" fmla="*/ 3 w 6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13"/>
                    <a:pt x="0" y="15"/>
                    <a:pt x="0" y="20"/>
                  </a:cubicBezTo>
                  <a:cubicBezTo>
                    <a:pt x="0" y="21"/>
                    <a:pt x="0" y="21"/>
                    <a:pt x="1" y="22"/>
                  </a:cubicBezTo>
                  <a:cubicBezTo>
                    <a:pt x="6" y="17"/>
                    <a:pt x="3" y="10"/>
                    <a:pt x="4" y="3"/>
                  </a:cubicBezTo>
                  <a:cubicBezTo>
                    <a:pt x="4" y="3"/>
                    <a:pt x="4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6" name="Freeform 74">
              <a:extLst>
                <a:ext uri="{FF2B5EF4-FFF2-40B4-BE49-F238E27FC236}">
                  <a16:creationId xmlns:a16="http://schemas.microsoft.com/office/drawing/2014/main" id="{EC020ED4-8721-43E1-BC8D-8E761186577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30" y="1894"/>
              <a:ext cx="122" cy="178"/>
            </a:xfrm>
            <a:custGeom>
              <a:avLst/>
              <a:gdLst>
                <a:gd name="T0" fmla="*/ 53 w 57"/>
                <a:gd name="T1" fmla="*/ 22 h 83"/>
                <a:gd name="T2" fmla="*/ 53 w 57"/>
                <a:gd name="T3" fmla="*/ 18 h 83"/>
                <a:gd name="T4" fmla="*/ 50 w 57"/>
                <a:gd name="T5" fmla="*/ 15 h 83"/>
                <a:gd name="T6" fmla="*/ 41 w 57"/>
                <a:gd name="T7" fmla="*/ 20 h 83"/>
                <a:gd name="T8" fmla="*/ 33 w 57"/>
                <a:gd name="T9" fmla="*/ 25 h 83"/>
                <a:gd name="T10" fmla="*/ 33 w 57"/>
                <a:gd name="T11" fmla="*/ 29 h 83"/>
                <a:gd name="T12" fmla="*/ 30 w 57"/>
                <a:gd name="T13" fmla="*/ 30 h 83"/>
                <a:gd name="T14" fmla="*/ 26 w 57"/>
                <a:gd name="T15" fmla="*/ 27 h 83"/>
                <a:gd name="T16" fmla="*/ 28 w 57"/>
                <a:gd name="T17" fmla="*/ 22 h 83"/>
                <a:gd name="T18" fmla="*/ 30 w 57"/>
                <a:gd name="T19" fmla="*/ 17 h 83"/>
                <a:gd name="T20" fmla="*/ 26 w 57"/>
                <a:gd name="T21" fmla="*/ 13 h 83"/>
                <a:gd name="T22" fmla="*/ 20 w 57"/>
                <a:gd name="T23" fmla="*/ 12 h 83"/>
                <a:gd name="T24" fmla="*/ 19 w 57"/>
                <a:gd name="T25" fmla="*/ 4 h 83"/>
                <a:gd name="T26" fmla="*/ 13 w 57"/>
                <a:gd name="T27" fmla="*/ 0 h 83"/>
                <a:gd name="T28" fmla="*/ 6 w 57"/>
                <a:gd name="T29" fmla="*/ 8 h 83"/>
                <a:gd name="T30" fmla="*/ 7 w 57"/>
                <a:gd name="T31" fmla="*/ 12 h 83"/>
                <a:gd name="T32" fmla="*/ 0 w 57"/>
                <a:gd name="T33" fmla="*/ 20 h 83"/>
                <a:gd name="T34" fmla="*/ 6 w 57"/>
                <a:gd name="T35" fmla="*/ 29 h 83"/>
                <a:gd name="T36" fmla="*/ 3 w 57"/>
                <a:gd name="T37" fmla="*/ 32 h 83"/>
                <a:gd name="T38" fmla="*/ 0 w 57"/>
                <a:gd name="T39" fmla="*/ 39 h 83"/>
                <a:gd name="T40" fmla="*/ 6 w 57"/>
                <a:gd name="T41" fmla="*/ 47 h 83"/>
                <a:gd name="T42" fmla="*/ 5 w 57"/>
                <a:gd name="T43" fmla="*/ 51 h 83"/>
                <a:gd name="T44" fmla="*/ 6 w 57"/>
                <a:gd name="T45" fmla="*/ 55 h 83"/>
                <a:gd name="T46" fmla="*/ 2 w 57"/>
                <a:gd name="T47" fmla="*/ 79 h 83"/>
                <a:gd name="T48" fmla="*/ 3 w 57"/>
                <a:gd name="T49" fmla="*/ 82 h 83"/>
                <a:gd name="T50" fmla="*/ 12 w 57"/>
                <a:gd name="T51" fmla="*/ 64 h 83"/>
                <a:gd name="T52" fmla="*/ 15 w 57"/>
                <a:gd name="T53" fmla="*/ 23 h 83"/>
                <a:gd name="T54" fmla="*/ 15 w 57"/>
                <a:gd name="T55" fmla="*/ 20 h 83"/>
                <a:gd name="T56" fmla="*/ 16 w 57"/>
                <a:gd name="T57" fmla="*/ 17 h 83"/>
                <a:gd name="T58" fmla="*/ 18 w 57"/>
                <a:gd name="T59" fmla="*/ 25 h 83"/>
                <a:gd name="T60" fmla="*/ 18 w 57"/>
                <a:gd name="T61" fmla="*/ 36 h 83"/>
                <a:gd name="T62" fmla="*/ 17 w 57"/>
                <a:gd name="T63" fmla="*/ 61 h 83"/>
                <a:gd name="T64" fmla="*/ 15 w 57"/>
                <a:gd name="T65" fmla="*/ 65 h 83"/>
                <a:gd name="T66" fmla="*/ 17 w 57"/>
                <a:gd name="T67" fmla="*/ 66 h 83"/>
                <a:gd name="T68" fmla="*/ 21 w 57"/>
                <a:gd name="T69" fmla="*/ 60 h 83"/>
                <a:gd name="T70" fmla="*/ 20 w 57"/>
                <a:gd name="T71" fmla="*/ 56 h 83"/>
                <a:gd name="T72" fmla="*/ 25 w 57"/>
                <a:gd name="T73" fmla="*/ 52 h 83"/>
                <a:gd name="T74" fmla="*/ 26 w 57"/>
                <a:gd name="T75" fmla="*/ 54 h 83"/>
                <a:gd name="T76" fmla="*/ 24 w 57"/>
                <a:gd name="T77" fmla="*/ 58 h 83"/>
                <a:gd name="T78" fmla="*/ 26 w 57"/>
                <a:gd name="T79" fmla="*/ 60 h 83"/>
                <a:gd name="T80" fmla="*/ 31 w 57"/>
                <a:gd name="T81" fmla="*/ 56 h 83"/>
                <a:gd name="T82" fmla="*/ 35 w 57"/>
                <a:gd name="T83" fmla="*/ 47 h 83"/>
                <a:gd name="T84" fmla="*/ 41 w 57"/>
                <a:gd name="T85" fmla="*/ 37 h 83"/>
                <a:gd name="T86" fmla="*/ 44 w 57"/>
                <a:gd name="T87" fmla="*/ 26 h 83"/>
                <a:gd name="T88" fmla="*/ 46 w 57"/>
                <a:gd name="T89" fmla="*/ 30 h 83"/>
                <a:gd name="T90" fmla="*/ 41 w 57"/>
                <a:gd name="T91" fmla="*/ 41 h 83"/>
                <a:gd name="T92" fmla="*/ 35 w 57"/>
                <a:gd name="T93" fmla="*/ 55 h 83"/>
                <a:gd name="T94" fmla="*/ 36 w 57"/>
                <a:gd name="T95" fmla="*/ 55 h 83"/>
                <a:gd name="T96" fmla="*/ 48 w 57"/>
                <a:gd name="T97" fmla="*/ 43 h 83"/>
                <a:gd name="T98" fmla="*/ 50 w 57"/>
                <a:gd name="T99" fmla="*/ 34 h 83"/>
                <a:gd name="T100" fmla="*/ 57 w 57"/>
                <a:gd name="T101" fmla="*/ 28 h 83"/>
                <a:gd name="T102" fmla="*/ 53 w 57"/>
                <a:gd name="T103" fmla="*/ 22 h 83"/>
                <a:gd name="T104" fmla="*/ 27 w 57"/>
                <a:gd name="T105" fmla="*/ 45 h 83"/>
                <a:gd name="T106" fmla="*/ 25 w 57"/>
                <a:gd name="T107" fmla="*/ 43 h 83"/>
                <a:gd name="T108" fmla="*/ 27 w 57"/>
                <a:gd name="T109" fmla="*/ 41 h 83"/>
                <a:gd name="T110" fmla="*/ 28 w 57"/>
                <a:gd name="T111" fmla="*/ 40 h 83"/>
                <a:gd name="T112" fmla="*/ 29 w 57"/>
                <a:gd name="T113" fmla="*/ 42 h 83"/>
                <a:gd name="T114" fmla="*/ 27 w 57"/>
                <a:gd name="T115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7" h="83">
                  <a:moveTo>
                    <a:pt x="53" y="22"/>
                  </a:moveTo>
                  <a:cubicBezTo>
                    <a:pt x="53" y="21"/>
                    <a:pt x="53" y="20"/>
                    <a:pt x="53" y="18"/>
                  </a:cubicBezTo>
                  <a:cubicBezTo>
                    <a:pt x="53" y="17"/>
                    <a:pt x="51" y="15"/>
                    <a:pt x="50" y="15"/>
                  </a:cubicBezTo>
                  <a:cubicBezTo>
                    <a:pt x="45" y="15"/>
                    <a:pt x="45" y="19"/>
                    <a:pt x="41" y="20"/>
                  </a:cubicBezTo>
                  <a:cubicBezTo>
                    <a:pt x="38" y="22"/>
                    <a:pt x="33" y="21"/>
                    <a:pt x="33" y="25"/>
                  </a:cubicBezTo>
                  <a:cubicBezTo>
                    <a:pt x="33" y="26"/>
                    <a:pt x="34" y="28"/>
                    <a:pt x="33" y="29"/>
                  </a:cubicBezTo>
                  <a:cubicBezTo>
                    <a:pt x="33" y="30"/>
                    <a:pt x="31" y="30"/>
                    <a:pt x="30" y="30"/>
                  </a:cubicBezTo>
                  <a:cubicBezTo>
                    <a:pt x="28" y="30"/>
                    <a:pt x="26" y="28"/>
                    <a:pt x="26" y="27"/>
                  </a:cubicBezTo>
                  <a:cubicBezTo>
                    <a:pt x="26" y="25"/>
                    <a:pt x="27" y="24"/>
                    <a:pt x="28" y="22"/>
                  </a:cubicBezTo>
                  <a:cubicBezTo>
                    <a:pt x="30" y="21"/>
                    <a:pt x="30" y="19"/>
                    <a:pt x="30" y="17"/>
                  </a:cubicBezTo>
                  <a:cubicBezTo>
                    <a:pt x="30" y="15"/>
                    <a:pt x="27" y="14"/>
                    <a:pt x="26" y="13"/>
                  </a:cubicBezTo>
                  <a:cubicBezTo>
                    <a:pt x="24" y="14"/>
                    <a:pt x="21" y="14"/>
                    <a:pt x="20" y="12"/>
                  </a:cubicBezTo>
                  <a:cubicBezTo>
                    <a:pt x="18" y="9"/>
                    <a:pt x="21" y="7"/>
                    <a:pt x="19" y="4"/>
                  </a:cubicBezTo>
                  <a:cubicBezTo>
                    <a:pt x="18" y="1"/>
                    <a:pt x="16" y="0"/>
                    <a:pt x="13" y="0"/>
                  </a:cubicBezTo>
                  <a:cubicBezTo>
                    <a:pt x="9" y="0"/>
                    <a:pt x="6" y="3"/>
                    <a:pt x="6" y="8"/>
                  </a:cubicBezTo>
                  <a:cubicBezTo>
                    <a:pt x="6" y="9"/>
                    <a:pt x="7" y="11"/>
                    <a:pt x="7" y="12"/>
                  </a:cubicBezTo>
                  <a:cubicBezTo>
                    <a:pt x="7" y="17"/>
                    <a:pt x="0" y="15"/>
                    <a:pt x="0" y="20"/>
                  </a:cubicBezTo>
                  <a:cubicBezTo>
                    <a:pt x="0" y="24"/>
                    <a:pt x="6" y="25"/>
                    <a:pt x="6" y="29"/>
                  </a:cubicBezTo>
                  <a:cubicBezTo>
                    <a:pt x="6" y="30"/>
                    <a:pt x="5" y="31"/>
                    <a:pt x="3" y="32"/>
                  </a:cubicBezTo>
                  <a:cubicBezTo>
                    <a:pt x="2" y="34"/>
                    <a:pt x="0" y="36"/>
                    <a:pt x="0" y="39"/>
                  </a:cubicBezTo>
                  <a:cubicBezTo>
                    <a:pt x="0" y="43"/>
                    <a:pt x="6" y="43"/>
                    <a:pt x="6" y="47"/>
                  </a:cubicBezTo>
                  <a:cubicBezTo>
                    <a:pt x="6" y="49"/>
                    <a:pt x="5" y="50"/>
                    <a:pt x="5" y="51"/>
                  </a:cubicBezTo>
                  <a:cubicBezTo>
                    <a:pt x="5" y="53"/>
                    <a:pt x="5" y="54"/>
                    <a:pt x="6" y="55"/>
                  </a:cubicBezTo>
                  <a:cubicBezTo>
                    <a:pt x="9" y="58"/>
                    <a:pt x="9" y="71"/>
                    <a:pt x="2" y="79"/>
                  </a:cubicBezTo>
                  <a:cubicBezTo>
                    <a:pt x="1" y="81"/>
                    <a:pt x="2" y="83"/>
                    <a:pt x="3" y="82"/>
                  </a:cubicBezTo>
                  <a:cubicBezTo>
                    <a:pt x="5" y="80"/>
                    <a:pt x="8" y="77"/>
                    <a:pt x="12" y="64"/>
                  </a:cubicBezTo>
                  <a:cubicBezTo>
                    <a:pt x="15" y="51"/>
                    <a:pt x="15" y="33"/>
                    <a:pt x="15" y="23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6" y="17"/>
                    <a:pt x="16" y="17"/>
                  </a:cubicBezTo>
                  <a:cubicBezTo>
                    <a:pt x="18" y="17"/>
                    <a:pt x="17" y="20"/>
                    <a:pt x="18" y="25"/>
                  </a:cubicBezTo>
                  <a:cubicBezTo>
                    <a:pt x="18" y="29"/>
                    <a:pt x="18" y="32"/>
                    <a:pt x="18" y="36"/>
                  </a:cubicBezTo>
                  <a:cubicBezTo>
                    <a:pt x="18" y="46"/>
                    <a:pt x="18" y="50"/>
                    <a:pt x="17" y="61"/>
                  </a:cubicBezTo>
                  <a:cubicBezTo>
                    <a:pt x="16" y="64"/>
                    <a:pt x="15" y="64"/>
                    <a:pt x="15" y="65"/>
                  </a:cubicBezTo>
                  <a:cubicBezTo>
                    <a:pt x="15" y="66"/>
                    <a:pt x="16" y="66"/>
                    <a:pt x="17" y="66"/>
                  </a:cubicBezTo>
                  <a:cubicBezTo>
                    <a:pt x="20" y="66"/>
                    <a:pt x="21" y="63"/>
                    <a:pt x="21" y="60"/>
                  </a:cubicBezTo>
                  <a:cubicBezTo>
                    <a:pt x="21" y="58"/>
                    <a:pt x="20" y="58"/>
                    <a:pt x="20" y="56"/>
                  </a:cubicBezTo>
                  <a:cubicBezTo>
                    <a:pt x="20" y="54"/>
                    <a:pt x="23" y="52"/>
                    <a:pt x="25" y="52"/>
                  </a:cubicBezTo>
                  <a:cubicBezTo>
                    <a:pt x="26" y="52"/>
                    <a:pt x="26" y="53"/>
                    <a:pt x="26" y="54"/>
                  </a:cubicBezTo>
                  <a:cubicBezTo>
                    <a:pt x="26" y="56"/>
                    <a:pt x="24" y="56"/>
                    <a:pt x="24" y="58"/>
                  </a:cubicBezTo>
                  <a:cubicBezTo>
                    <a:pt x="24" y="59"/>
                    <a:pt x="25" y="60"/>
                    <a:pt x="26" y="60"/>
                  </a:cubicBezTo>
                  <a:cubicBezTo>
                    <a:pt x="29" y="60"/>
                    <a:pt x="29" y="58"/>
                    <a:pt x="31" y="56"/>
                  </a:cubicBezTo>
                  <a:cubicBezTo>
                    <a:pt x="33" y="53"/>
                    <a:pt x="34" y="50"/>
                    <a:pt x="35" y="47"/>
                  </a:cubicBezTo>
                  <a:cubicBezTo>
                    <a:pt x="37" y="43"/>
                    <a:pt x="40" y="41"/>
                    <a:pt x="41" y="37"/>
                  </a:cubicBezTo>
                  <a:cubicBezTo>
                    <a:pt x="42" y="33"/>
                    <a:pt x="41" y="28"/>
                    <a:pt x="44" y="26"/>
                  </a:cubicBezTo>
                  <a:cubicBezTo>
                    <a:pt x="45" y="26"/>
                    <a:pt x="46" y="28"/>
                    <a:pt x="46" y="30"/>
                  </a:cubicBezTo>
                  <a:cubicBezTo>
                    <a:pt x="46" y="35"/>
                    <a:pt x="43" y="37"/>
                    <a:pt x="41" y="41"/>
                  </a:cubicBezTo>
                  <a:cubicBezTo>
                    <a:pt x="39" y="46"/>
                    <a:pt x="38" y="50"/>
                    <a:pt x="35" y="55"/>
                  </a:cubicBezTo>
                  <a:cubicBezTo>
                    <a:pt x="35" y="55"/>
                    <a:pt x="36" y="55"/>
                    <a:pt x="36" y="55"/>
                  </a:cubicBezTo>
                  <a:cubicBezTo>
                    <a:pt x="36" y="55"/>
                    <a:pt x="47" y="49"/>
                    <a:pt x="48" y="43"/>
                  </a:cubicBezTo>
                  <a:cubicBezTo>
                    <a:pt x="48" y="40"/>
                    <a:pt x="48" y="37"/>
                    <a:pt x="50" y="34"/>
                  </a:cubicBezTo>
                  <a:cubicBezTo>
                    <a:pt x="53" y="31"/>
                    <a:pt x="57" y="32"/>
                    <a:pt x="57" y="28"/>
                  </a:cubicBezTo>
                  <a:cubicBezTo>
                    <a:pt x="57" y="25"/>
                    <a:pt x="53" y="25"/>
                    <a:pt x="53" y="22"/>
                  </a:cubicBezTo>
                  <a:moveTo>
                    <a:pt x="27" y="45"/>
                  </a:moveTo>
                  <a:cubicBezTo>
                    <a:pt x="26" y="45"/>
                    <a:pt x="25" y="44"/>
                    <a:pt x="25" y="43"/>
                  </a:cubicBezTo>
                  <a:cubicBezTo>
                    <a:pt x="25" y="42"/>
                    <a:pt x="26" y="41"/>
                    <a:pt x="27" y="41"/>
                  </a:cubicBezTo>
                  <a:cubicBezTo>
                    <a:pt x="27" y="40"/>
                    <a:pt x="28" y="40"/>
                    <a:pt x="28" y="40"/>
                  </a:cubicBezTo>
                  <a:cubicBezTo>
                    <a:pt x="29" y="41"/>
                    <a:pt x="29" y="41"/>
                    <a:pt x="29" y="42"/>
                  </a:cubicBezTo>
                  <a:cubicBezTo>
                    <a:pt x="29" y="43"/>
                    <a:pt x="29" y="45"/>
                    <a:pt x="27" y="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7" name="Freeform 75">
              <a:extLst>
                <a:ext uri="{FF2B5EF4-FFF2-40B4-BE49-F238E27FC236}">
                  <a16:creationId xmlns:a16="http://schemas.microsoft.com/office/drawing/2014/main" id="{C8D295B3-0B20-4E32-A0BE-03FB2DA506F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49" y="1999"/>
              <a:ext cx="133" cy="135"/>
            </a:xfrm>
            <a:custGeom>
              <a:avLst/>
              <a:gdLst>
                <a:gd name="T0" fmla="*/ 52 w 62"/>
                <a:gd name="T1" fmla="*/ 5 h 63"/>
                <a:gd name="T2" fmla="*/ 40 w 62"/>
                <a:gd name="T3" fmla="*/ 3 h 63"/>
                <a:gd name="T4" fmla="*/ 36 w 62"/>
                <a:gd name="T5" fmla="*/ 8 h 63"/>
                <a:gd name="T6" fmla="*/ 24 w 62"/>
                <a:gd name="T7" fmla="*/ 14 h 63"/>
                <a:gd name="T8" fmla="*/ 15 w 62"/>
                <a:gd name="T9" fmla="*/ 16 h 63"/>
                <a:gd name="T10" fmla="*/ 3 w 62"/>
                <a:gd name="T11" fmla="*/ 30 h 63"/>
                <a:gd name="T12" fmla="*/ 12 w 62"/>
                <a:gd name="T13" fmla="*/ 26 h 63"/>
                <a:gd name="T14" fmla="*/ 32 w 62"/>
                <a:gd name="T15" fmla="*/ 16 h 63"/>
                <a:gd name="T16" fmla="*/ 39 w 62"/>
                <a:gd name="T17" fmla="*/ 15 h 63"/>
                <a:gd name="T18" fmla="*/ 25 w 62"/>
                <a:gd name="T19" fmla="*/ 23 h 63"/>
                <a:gd name="T20" fmla="*/ 8 w 62"/>
                <a:gd name="T21" fmla="*/ 32 h 63"/>
                <a:gd name="T22" fmla="*/ 5 w 62"/>
                <a:gd name="T23" fmla="*/ 36 h 63"/>
                <a:gd name="T24" fmla="*/ 16 w 62"/>
                <a:gd name="T25" fmla="*/ 33 h 63"/>
                <a:gd name="T26" fmla="*/ 14 w 62"/>
                <a:gd name="T27" fmla="*/ 40 h 63"/>
                <a:gd name="T28" fmla="*/ 1 w 62"/>
                <a:gd name="T29" fmla="*/ 51 h 63"/>
                <a:gd name="T30" fmla="*/ 4 w 62"/>
                <a:gd name="T31" fmla="*/ 56 h 63"/>
                <a:gd name="T32" fmla="*/ 15 w 62"/>
                <a:gd name="T33" fmla="*/ 46 h 63"/>
                <a:gd name="T34" fmla="*/ 23 w 62"/>
                <a:gd name="T35" fmla="*/ 42 h 63"/>
                <a:gd name="T36" fmla="*/ 19 w 62"/>
                <a:gd name="T37" fmla="*/ 46 h 63"/>
                <a:gd name="T38" fmla="*/ 10 w 62"/>
                <a:gd name="T39" fmla="*/ 57 h 63"/>
                <a:gd name="T40" fmla="*/ 21 w 62"/>
                <a:gd name="T41" fmla="*/ 63 h 63"/>
                <a:gd name="T42" fmla="*/ 26 w 62"/>
                <a:gd name="T43" fmla="*/ 58 h 63"/>
                <a:gd name="T44" fmla="*/ 31 w 62"/>
                <a:gd name="T45" fmla="*/ 55 h 63"/>
                <a:gd name="T46" fmla="*/ 34 w 62"/>
                <a:gd name="T47" fmla="*/ 43 h 63"/>
                <a:gd name="T48" fmla="*/ 36 w 62"/>
                <a:gd name="T49" fmla="*/ 33 h 63"/>
                <a:gd name="T50" fmla="*/ 41 w 62"/>
                <a:gd name="T51" fmla="*/ 32 h 63"/>
                <a:gd name="T52" fmla="*/ 50 w 62"/>
                <a:gd name="T53" fmla="*/ 27 h 63"/>
                <a:gd name="T54" fmla="*/ 55 w 62"/>
                <a:gd name="T55" fmla="*/ 18 h 63"/>
                <a:gd name="T56" fmla="*/ 62 w 62"/>
                <a:gd name="T57" fmla="*/ 10 h 63"/>
                <a:gd name="T58" fmla="*/ 56 w 62"/>
                <a:gd name="T59" fmla="*/ 4 h 63"/>
                <a:gd name="T60" fmla="*/ 28 w 62"/>
                <a:gd name="T61" fmla="*/ 30 h 63"/>
                <a:gd name="T62" fmla="*/ 32 w 62"/>
                <a:gd name="T63" fmla="*/ 3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63">
                  <a:moveTo>
                    <a:pt x="56" y="4"/>
                  </a:moveTo>
                  <a:cubicBezTo>
                    <a:pt x="55" y="4"/>
                    <a:pt x="54" y="5"/>
                    <a:pt x="52" y="5"/>
                  </a:cubicBezTo>
                  <a:cubicBezTo>
                    <a:pt x="49" y="5"/>
                    <a:pt x="48" y="0"/>
                    <a:pt x="45" y="0"/>
                  </a:cubicBezTo>
                  <a:cubicBezTo>
                    <a:pt x="43" y="0"/>
                    <a:pt x="41" y="1"/>
                    <a:pt x="40" y="3"/>
                  </a:cubicBezTo>
                  <a:cubicBezTo>
                    <a:pt x="39" y="4"/>
                    <a:pt x="40" y="5"/>
                    <a:pt x="39" y="7"/>
                  </a:cubicBezTo>
                  <a:cubicBezTo>
                    <a:pt x="39" y="8"/>
                    <a:pt x="37" y="8"/>
                    <a:pt x="36" y="8"/>
                  </a:cubicBezTo>
                  <a:cubicBezTo>
                    <a:pt x="34" y="8"/>
                    <a:pt x="33" y="7"/>
                    <a:pt x="31" y="7"/>
                  </a:cubicBezTo>
                  <a:cubicBezTo>
                    <a:pt x="28" y="7"/>
                    <a:pt x="27" y="11"/>
                    <a:pt x="24" y="14"/>
                  </a:cubicBezTo>
                  <a:cubicBezTo>
                    <a:pt x="23" y="16"/>
                    <a:pt x="21" y="16"/>
                    <a:pt x="19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7"/>
                    <a:pt x="10" y="19"/>
                    <a:pt x="8" y="23"/>
                  </a:cubicBezTo>
                  <a:cubicBezTo>
                    <a:pt x="7" y="26"/>
                    <a:pt x="3" y="26"/>
                    <a:pt x="3" y="30"/>
                  </a:cubicBezTo>
                  <a:cubicBezTo>
                    <a:pt x="3" y="30"/>
                    <a:pt x="3" y="31"/>
                    <a:pt x="3" y="31"/>
                  </a:cubicBezTo>
                  <a:cubicBezTo>
                    <a:pt x="7" y="31"/>
                    <a:pt x="9" y="28"/>
                    <a:pt x="12" y="26"/>
                  </a:cubicBezTo>
                  <a:cubicBezTo>
                    <a:pt x="16" y="23"/>
                    <a:pt x="20" y="23"/>
                    <a:pt x="24" y="20"/>
                  </a:cubicBezTo>
                  <a:cubicBezTo>
                    <a:pt x="27" y="18"/>
                    <a:pt x="28" y="18"/>
                    <a:pt x="32" y="16"/>
                  </a:cubicBezTo>
                  <a:cubicBezTo>
                    <a:pt x="34" y="15"/>
                    <a:pt x="35" y="14"/>
                    <a:pt x="38" y="14"/>
                  </a:cubicBezTo>
                  <a:cubicBezTo>
                    <a:pt x="39" y="14"/>
                    <a:pt x="39" y="15"/>
                    <a:pt x="39" y="15"/>
                  </a:cubicBezTo>
                  <a:cubicBezTo>
                    <a:pt x="39" y="17"/>
                    <a:pt x="37" y="18"/>
                    <a:pt x="34" y="18"/>
                  </a:cubicBezTo>
                  <a:cubicBezTo>
                    <a:pt x="30" y="19"/>
                    <a:pt x="28" y="20"/>
                    <a:pt x="25" y="23"/>
                  </a:cubicBezTo>
                  <a:cubicBezTo>
                    <a:pt x="21" y="25"/>
                    <a:pt x="18" y="26"/>
                    <a:pt x="14" y="29"/>
                  </a:cubicBezTo>
                  <a:cubicBezTo>
                    <a:pt x="12" y="30"/>
                    <a:pt x="10" y="30"/>
                    <a:pt x="8" y="32"/>
                  </a:cubicBezTo>
                  <a:cubicBezTo>
                    <a:pt x="6" y="33"/>
                    <a:pt x="5" y="34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6"/>
                    <a:pt x="6" y="36"/>
                    <a:pt x="7" y="36"/>
                  </a:cubicBezTo>
                  <a:cubicBezTo>
                    <a:pt x="11" y="36"/>
                    <a:pt x="12" y="33"/>
                    <a:pt x="16" y="33"/>
                  </a:cubicBezTo>
                  <a:cubicBezTo>
                    <a:pt x="17" y="33"/>
                    <a:pt x="17" y="34"/>
                    <a:pt x="17" y="35"/>
                  </a:cubicBezTo>
                  <a:cubicBezTo>
                    <a:pt x="17" y="37"/>
                    <a:pt x="15" y="39"/>
                    <a:pt x="14" y="40"/>
                  </a:cubicBezTo>
                  <a:cubicBezTo>
                    <a:pt x="11" y="42"/>
                    <a:pt x="9" y="41"/>
                    <a:pt x="6" y="42"/>
                  </a:cubicBezTo>
                  <a:cubicBezTo>
                    <a:pt x="2" y="43"/>
                    <a:pt x="0" y="47"/>
                    <a:pt x="1" y="51"/>
                  </a:cubicBezTo>
                  <a:cubicBezTo>
                    <a:pt x="1" y="52"/>
                    <a:pt x="1" y="53"/>
                    <a:pt x="1" y="54"/>
                  </a:cubicBezTo>
                  <a:cubicBezTo>
                    <a:pt x="1" y="55"/>
                    <a:pt x="2" y="56"/>
                    <a:pt x="4" y="56"/>
                  </a:cubicBezTo>
                  <a:cubicBezTo>
                    <a:pt x="7" y="56"/>
                    <a:pt x="8" y="54"/>
                    <a:pt x="9" y="51"/>
                  </a:cubicBezTo>
                  <a:cubicBezTo>
                    <a:pt x="11" y="49"/>
                    <a:pt x="13" y="48"/>
                    <a:pt x="15" y="46"/>
                  </a:cubicBezTo>
                  <a:cubicBezTo>
                    <a:pt x="18" y="45"/>
                    <a:pt x="19" y="42"/>
                    <a:pt x="22" y="42"/>
                  </a:cubicBezTo>
                  <a:cubicBezTo>
                    <a:pt x="22" y="42"/>
                    <a:pt x="22" y="42"/>
                    <a:pt x="23" y="42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0" y="45"/>
                    <a:pt x="19" y="46"/>
                  </a:cubicBezTo>
                  <a:cubicBezTo>
                    <a:pt x="17" y="48"/>
                    <a:pt x="16" y="50"/>
                    <a:pt x="14" y="52"/>
                  </a:cubicBezTo>
                  <a:cubicBezTo>
                    <a:pt x="12" y="54"/>
                    <a:pt x="10" y="55"/>
                    <a:pt x="10" y="57"/>
                  </a:cubicBezTo>
                  <a:cubicBezTo>
                    <a:pt x="10" y="60"/>
                    <a:pt x="13" y="61"/>
                    <a:pt x="15" y="62"/>
                  </a:cubicBezTo>
                  <a:cubicBezTo>
                    <a:pt x="17" y="63"/>
                    <a:pt x="18" y="63"/>
                    <a:pt x="21" y="63"/>
                  </a:cubicBezTo>
                  <a:cubicBezTo>
                    <a:pt x="23" y="63"/>
                    <a:pt x="25" y="63"/>
                    <a:pt x="26" y="61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6" y="57"/>
                    <a:pt x="27" y="55"/>
                    <a:pt x="29" y="55"/>
                  </a:cubicBezTo>
                  <a:cubicBezTo>
                    <a:pt x="30" y="55"/>
                    <a:pt x="31" y="55"/>
                    <a:pt x="31" y="55"/>
                  </a:cubicBezTo>
                  <a:cubicBezTo>
                    <a:pt x="35" y="54"/>
                    <a:pt x="36" y="52"/>
                    <a:pt x="36" y="49"/>
                  </a:cubicBezTo>
                  <a:cubicBezTo>
                    <a:pt x="36" y="46"/>
                    <a:pt x="34" y="45"/>
                    <a:pt x="34" y="43"/>
                  </a:cubicBezTo>
                  <a:cubicBezTo>
                    <a:pt x="34" y="40"/>
                    <a:pt x="39" y="42"/>
                    <a:pt x="38" y="37"/>
                  </a:cubicBezTo>
                  <a:cubicBezTo>
                    <a:pt x="38" y="35"/>
                    <a:pt x="36" y="35"/>
                    <a:pt x="36" y="33"/>
                  </a:cubicBezTo>
                  <a:cubicBezTo>
                    <a:pt x="36" y="32"/>
                    <a:pt x="37" y="32"/>
                    <a:pt x="38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4" y="31"/>
                    <a:pt x="43" y="25"/>
                    <a:pt x="46" y="25"/>
                  </a:cubicBezTo>
                  <a:cubicBezTo>
                    <a:pt x="48" y="25"/>
                    <a:pt x="48" y="27"/>
                    <a:pt x="50" y="27"/>
                  </a:cubicBezTo>
                  <a:cubicBezTo>
                    <a:pt x="53" y="27"/>
                    <a:pt x="57" y="27"/>
                    <a:pt x="57" y="23"/>
                  </a:cubicBezTo>
                  <a:cubicBezTo>
                    <a:pt x="57" y="21"/>
                    <a:pt x="55" y="20"/>
                    <a:pt x="55" y="18"/>
                  </a:cubicBezTo>
                  <a:cubicBezTo>
                    <a:pt x="55" y="17"/>
                    <a:pt x="57" y="16"/>
                    <a:pt x="58" y="16"/>
                  </a:cubicBezTo>
                  <a:cubicBezTo>
                    <a:pt x="60" y="14"/>
                    <a:pt x="61" y="13"/>
                    <a:pt x="62" y="10"/>
                  </a:cubicBezTo>
                  <a:cubicBezTo>
                    <a:pt x="62" y="10"/>
                    <a:pt x="62" y="10"/>
                    <a:pt x="62" y="9"/>
                  </a:cubicBezTo>
                  <a:cubicBezTo>
                    <a:pt x="62" y="6"/>
                    <a:pt x="59" y="4"/>
                    <a:pt x="56" y="4"/>
                  </a:cubicBezTo>
                  <a:moveTo>
                    <a:pt x="29" y="31"/>
                  </a:moveTo>
                  <a:cubicBezTo>
                    <a:pt x="29" y="31"/>
                    <a:pt x="28" y="30"/>
                    <a:pt x="28" y="30"/>
                  </a:cubicBezTo>
                  <a:cubicBezTo>
                    <a:pt x="29" y="30"/>
                    <a:pt x="30" y="30"/>
                    <a:pt x="31" y="30"/>
                  </a:cubicBezTo>
                  <a:cubicBezTo>
                    <a:pt x="31" y="30"/>
                    <a:pt x="32" y="30"/>
                    <a:pt x="32" y="30"/>
                  </a:cubicBezTo>
                  <a:cubicBezTo>
                    <a:pt x="31" y="31"/>
                    <a:pt x="30" y="31"/>
                    <a:pt x="29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8" name="Freeform 76">
              <a:extLst>
                <a:ext uri="{FF2B5EF4-FFF2-40B4-BE49-F238E27FC236}">
                  <a16:creationId xmlns:a16="http://schemas.microsoft.com/office/drawing/2014/main" id="{3D6B3CD4-F9F9-48EF-B378-FD09926259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" y="1922"/>
              <a:ext cx="68" cy="79"/>
            </a:xfrm>
            <a:custGeom>
              <a:avLst/>
              <a:gdLst>
                <a:gd name="T0" fmla="*/ 26 w 32"/>
                <a:gd name="T1" fmla="*/ 3 h 37"/>
                <a:gd name="T2" fmla="*/ 20 w 32"/>
                <a:gd name="T3" fmla="*/ 5 h 37"/>
                <a:gd name="T4" fmla="*/ 14 w 32"/>
                <a:gd name="T5" fmla="*/ 0 h 37"/>
                <a:gd name="T6" fmla="*/ 8 w 32"/>
                <a:gd name="T7" fmla="*/ 7 h 37"/>
                <a:gd name="T8" fmla="*/ 9 w 32"/>
                <a:gd name="T9" fmla="*/ 16 h 37"/>
                <a:gd name="T10" fmla="*/ 4 w 32"/>
                <a:gd name="T11" fmla="*/ 23 h 37"/>
                <a:gd name="T12" fmla="*/ 0 w 32"/>
                <a:gd name="T13" fmla="*/ 26 h 37"/>
                <a:gd name="T14" fmla="*/ 1 w 32"/>
                <a:gd name="T15" fmla="*/ 29 h 37"/>
                <a:gd name="T16" fmla="*/ 3 w 32"/>
                <a:gd name="T17" fmla="*/ 32 h 37"/>
                <a:gd name="T18" fmla="*/ 8 w 32"/>
                <a:gd name="T19" fmla="*/ 26 h 37"/>
                <a:gd name="T20" fmla="*/ 13 w 32"/>
                <a:gd name="T21" fmla="*/ 22 h 37"/>
                <a:gd name="T22" fmla="*/ 17 w 32"/>
                <a:gd name="T23" fmla="*/ 17 h 37"/>
                <a:gd name="T24" fmla="*/ 20 w 32"/>
                <a:gd name="T25" fmla="*/ 14 h 37"/>
                <a:gd name="T26" fmla="*/ 22 w 32"/>
                <a:gd name="T27" fmla="*/ 14 h 37"/>
                <a:gd name="T28" fmla="*/ 17 w 32"/>
                <a:gd name="T29" fmla="*/ 22 h 37"/>
                <a:gd name="T30" fmla="*/ 10 w 32"/>
                <a:gd name="T31" fmla="*/ 29 h 37"/>
                <a:gd name="T32" fmla="*/ 8 w 32"/>
                <a:gd name="T33" fmla="*/ 33 h 37"/>
                <a:gd name="T34" fmla="*/ 12 w 32"/>
                <a:gd name="T35" fmla="*/ 37 h 37"/>
                <a:gd name="T36" fmla="*/ 15 w 32"/>
                <a:gd name="T37" fmla="*/ 36 h 37"/>
                <a:gd name="T38" fmla="*/ 15 w 32"/>
                <a:gd name="T39" fmla="*/ 33 h 37"/>
                <a:gd name="T40" fmla="*/ 18 w 32"/>
                <a:gd name="T41" fmla="*/ 31 h 37"/>
                <a:gd name="T42" fmla="*/ 24 w 32"/>
                <a:gd name="T43" fmla="*/ 31 h 37"/>
                <a:gd name="T44" fmla="*/ 27 w 32"/>
                <a:gd name="T45" fmla="*/ 26 h 37"/>
                <a:gd name="T46" fmla="*/ 25 w 32"/>
                <a:gd name="T47" fmla="*/ 20 h 37"/>
                <a:gd name="T48" fmla="*/ 32 w 32"/>
                <a:gd name="T49" fmla="*/ 10 h 37"/>
                <a:gd name="T50" fmla="*/ 26 w 32"/>
                <a:gd name="T51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" h="37">
                  <a:moveTo>
                    <a:pt x="26" y="3"/>
                  </a:moveTo>
                  <a:cubicBezTo>
                    <a:pt x="23" y="3"/>
                    <a:pt x="22" y="5"/>
                    <a:pt x="20" y="5"/>
                  </a:cubicBezTo>
                  <a:cubicBezTo>
                    <a:pt x="17" y="5"/>
                    <a:pt x="17" y="0"/>
                    <a:pt x="14" y="0"/>
                  </a:cubicBezTo>
                  <a:cubicBezTo>
                    <a:pt x="11" y="0"/>
                    <a:pt x="9" y="3"/>
                    <a:pt x="8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20"/>
                    <a:pt x="7" y="21"/>
                    <a:pt x="4" y="23"/>
                  </a:cubicBezTo>
                  <a:cubicBezTo>
                    <a:pt x="3" y="24"/>
                    <a:pt x="0" y="24"/>
                    <a:pt x="0" y="26"/>
                  </a:cubicBezTo>
                  <a:cubicBezTo>
                    <a:pt x="0" y="27"/>
                    <a:pt x="1" y="28"/>
                    <a:pt x="1" y="29"/>
                  </a:cubicBezTo>
                  <a:cubicBezTo>
                    <a:pt x="1" y="30"/>
                    <a:pt x="2" y="32"/>
                    <a:pt x="3" y="32"/>
                  </a:cubicBezTo>
                  <a:cubicBezTo>
                    <a:pt x="6" y="32"/>
                    <a:pt x="6" y="28"/>
                    <a:pt x="8" y="26"/>
                  </a:cubicBezTo>
                  <a:cubicBezTo>
                    <a:pt x="10" y="25"/>
                    <a:pt x="11" y="24"/>
                    <a:pt x="13" y="22"/>
                  </a:cubicBezTo>
                  <a:cubicBezTo>
                    <a:pt x="14" y="20"/>
                    <a:pt x="16" y="19"/>
                    <a:pt x="17" y="17"/>
                  </a:cubicBezTo>
                  <a:cubicBezTo>
                    <a:pt x="18" y="16"/>
                    <a:pt x="19" y="16"/>
                    <a:pt x="20" y="14"/>
                  </a:cubicBezTo>
                  <a:cubicBezTo>
                    <a:pt x="21" y="14"/>
                    <a:pt x="22" y="13"/>
                    <a:pt x="22" y="14"/>
                  </a:cubicBezTo>
                  <a:cubicBezTo>
                    <a:pt x="22" y="17"/>
                    <a:pt x="19" y="19"/>
                    <a:pt x="17" y="22"/>
                  </a:cubicBezTo>
                  <a:cubicBezTo>
                    <a:pt x="15" y="25"/>
                    <a:pt x="13" y="26"/>
                    <a:pt x="10" y="29"/>
                  </a:cubicBezTo>
                  <a:cubicBezTo>
                    <a:pt x="9" y="31"/>
                    <a:pt x="8" y="31"/>
                    <a:pt x="8" y="33"/>
                  </a:cubicBezTo>
                  <a:cubicBezTo>
                    <a:pt x="8" y="35"/>
                    <a:pt x="10" y="37"/>
                    <a:pt x="12" y="37"/>
                  </a:cubicBezTo>
                  <a:cubicBezTo>
                    <a:pt x="13" y="37"/>
                    <a:pt x="14" y="37"/>
                    <a:pt x="15" y="36"/>
                  </a:cubicBezTo>
                  <a:cubicBezTo>
                    <a:pt x="15" y="35"/>
                    <a:pt x="15" y="34"/>
                    <a:pt x="15" y="33"/>
                  </a:cubicBezTo>
                  <a:cubicBezTo>
                    <a:pt x="16" y="32"/>
                    <a:pt x="17" y="31"/>
                    <a:pt x="18" y="31"/>
                  </a:cubicBezTo>
                  <a:cubicBezTo>
                    <a:pt x="20" y="31"/>
                    <a:pt x="22" y="32"/>
                    <a:pt x="24" y="31"/>
                  </a:cubicBezTo>
                  <a:cubicBezTo>
                    <a:pt x="26" y="30"/>
                    <a:pt x="27" y="28"/>
                    <a:pt x="27" y="26"/>
                  </a:cubicBezTo>
                  <a:cubicBezTo>
                    <a:pt x="27" y="23"/>
                    <a:pt x="25" y="22"/>
                    <a:pt x="25" y="20"/>
                  </a:cubicBezTo>
                  <a:cubicBezTo>
                    <a:pt x="25" y="15"/>
                    <a:pt x="32" y="14"/>
                    <a:pt x="32" y="10"/>
                  </a:cubicBezTo>
                  <a:cubicBezTo>
                    <a:pt x="32" y="6"/>
                    <a:pt x="29" y="3"/>
                    <a:pt x="26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9" name="Freeform 77">
              <a:extLst>
                <a:ext uri="{FF2B5EF4-FFF2-40B4-BE49-F238E27FC236}">
                  <a16:creationId xmlns:a16="http://schemas.microsoft.com/office/drawing/2014/main" id="{323B16FB-E768-49BD-9C34-E1C7EB4B4C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58" y="1799"/>
              <a:ext cx="79" cy="129"/>
            </a:xfrm>
            <a:custGeom>
              <a:avLst/>
              <a:gdLst>
                <a:gd name="T0" fmla="*/ 33 w 37"/>
                <a:gd name="T1" fmla="*/ 33 h 60"/>
                <a:gd name="T2" fmla="*/ 30 w 37"/>
                <a:gd name="T3" fmla="*/ 22 h 60"/>
                <a:gd name="T4" fmla="*/ 27 w 37"/>
                <a:gd name="T5" fmla="*/ 16 h 60"/>
                <a:gd name="T6" fmla="*/ 22 w 37"/>
                <a:gd name="T7" fmla="*/ 8 h 60"/>
                <a:gd name="T8" fmla="*/ 14 w 37"/>
                <a:gd name="T9" fmla="*/ 3 h 60"/>
                <a:gd name="T10" fmla="*/ 7 w 37"/>
                <a:gd name="T11" fmla="*/ 8 h 60"/>
                <a:gd name="T12" fmla="*/ 5 w 37"/>
                <a:gd name="T13" fmla="*/ 14 h 60"/>
                <a:gd name="T14" fmla="*/ 6 w 37"/>
                <a:gd name="T15" fmla="*/ 24 h 60"/>
                <a:gd name="T16" fmla="*/ 5 w 37"/>
                <a:gd name="T17" fmla="*/ 29 h 60"/>
                <a:gd name="T18" fmla="*/ 7 w 37"/>
                <a:gd name="T19" fmla="*/ 38 h 60"/>
                <a:gd name="T20" fmla="*/ 12 w 37"/>
                <a:gd name="T21" fmla="*/ 45 h 60"/>
                <a:gd name="T22" fmla="*/ 18 w 37"/>
                <a:gd name="T23" fmla="*/ 54 h 60"/>
                <a:gd name="T24" fmla="*/ 22 w 37"/>
                <a:gd name="T25" fmla="*/ 59 h 60"/>
                <a:gd name="T26" fmla="*/ 25 w 37"/>
                <a:gd name="T27" fmla="*/ 59 h 60"/>
                <a:gd name="T28" fmla="*/ 23 w 37"/>
                <a:gd name="T29" fmla="*/ 53 h 60"/>
                <a:gd name="T30" fmla="*/ 13 w 37"/>
                <a:gd name="T31" fmla="*/ 22 h 60"/>
                <a:gd name="T32" fmla="*/ 17 w 37"/>
                <a:gd name="T33" fmla="*/ 21 h 60"/>
                <a:gd name="T34" fmla="*/ 27 w 37"/>
                <a:gd name="T35" fmla="*/ 52 h 60"/>
                <a:gd name="T36" fmla="*/ 29 w 37"/>
                <a:gd name="T37" fmla="*/ 55 h 60"/>
                <a:gd name="T38" fmla="*/ 32 w 37"/>
                <a:gd name="T39" fmla="*/ 51 h 60"/>
                <a:gd name="T40" fmla="*/ 31 w 37"/>
                <a:gd name="T41" fmla="*/ 40 h 60"/>
                <a:gd name="T42" fmla="*/ 33 w 37"/>
                <a:gd name="T43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60">
                  <a:moveTo>
                    <a:pt x="33" y="33"/>
                  </a:moveTo>
                  <a:cubicBezTo>
                    <a:pt x="37" y="31"/>
                    <a:pt x="35" y="22"/>
                    <a:pt x="30" y="22"/>
                  </a:cubicBezTo>
                  <a:cubicBezTo>
                    <a:pt x="25" y="21"/>
                    <a:pt x="27" y="18"/>
                    <a:pt x="27" y="16"/>
                  </a:cubicBezTo>
                  <a:cubicBezTo>
                    <a:pt x="27" y="14"/>
                    <a:pt x="29" y="8"/>
                    <a:pt x="22" y="8"/>
                  </a:cubicBezTo>
                  <a:cubicBezTo>
                    <a:pt x="15" y="8"/>
                    <a:pt x="18" y="6"/>
                    <a:pt x="14" y="3"/>
                  </a:cubicBezTo>
                  <a:cubicBezTo>
                    <a:pt x="10" y="0"/>
                    <a:pt x="5" y="3"/>
                    <a:pt x="7" y="8"/>
                  </a:cubicBezTo>
                  <a:cubicBezTo>
                    <a:pt x="7" y="10"/>
                    <a:pt x="10" y="12"/>
                    <a:pt x="5" y="14"/>
                  </a:cubicBezTo>
                  <a:cubicBezTo>
                    <a:pt x="0" y="17"/>
                    <a:pt x="2" y="23"/>
                    <a:pt x="6" y="24"/>
                  </a:cubicBezTo>
                  <a:cubicBezTo>
                    <a:pt x="9" y="25"/>
                    <a:pt x="9" y="27"/>
                    <a:pt x="5" y="29"/>
                  </a:cubicBezTo>
                  <a:cubicBezTo>
                    <a:pt x="2" y="31"/>
                    <a:pt x="5" y="37"/>
                    <a:pt x="7" y="38"/>
                  </a:cubicBezTo>
                  <a:cubicBezTo>
                    <a:pt x="9" y="40"/>
                    <a:pt x="13" y="40"/>
                    <a:pt x="12" y="45"/>
                  </a:cubicBezTo>
                  <a:cubicBezTo>
                    <a:pt x="11" y="51"/>
                    <a:pt x="15" y="53"/>
                    <a:pt x="18" y="54"/>
                  </a:cubicBezTo>
                  <a:cubicBezTo>
                    <a:pt x="21" y="54"/>
                    <a:pt x="21" y="57"/>
                    <a:pt x="22" y="59"/>
                  </a:cubicBezTo>
                  <a:cubicBezTo>
                    <a:pt x="23" y="60"/>
                    <a:pt x="24" y="60"/>
                    <a:pt x="25" y="59"/>
                  </a:cubicBezTo>
                  <a:cubicBezTo>
                    <a:pt x="25" y="58"/>
                    <a:pt x="24" y="57"/>
                    <a:pt x="23" y="53"/>
                  </a:cubicBezTo>
                  <a:cubicBezTo>
                    <a:pt x="22" y="49"/>
                    <a:pt x="14" y="26"/>
                    <a:pt x="13" y="22"/>
                  </a:cubicBezTo>
                  <a:cubicBezTo>
                    <a:pt x="12" y="17"/>
                    <a:pt x="16" y="18"/>
                    <a:pt x="17" y="21"/>
                  </a:cubicBezTo>
                  <a:cubicBezTo>
                    <a:pt x="18" y="25"/>
                    <a:pt x="27" y="52"/>
                    <a:pt x="27" y="52"/>
                  </a:cubicBezTo>
                  <a:cubicBezTo>
                    <a:pt x="28" y="53"/>
                    <a:pt x="28" y="54"/>
                    <a:pt x="29" y="55"/>
                  </a:cubicBezTo>
                  <a:cubicBezTo>
                    <a:pt x="32" y="56"/>
                    <a:pt x="31" y="53"/>
                    <a:pt x="32" y="51"/>
                  </a:cubicBezTo>
                  <a:cubicBezTo>
                    <a:pt x="32" y="48"/>
                    <a:pt x="33" y="46"/>
                    <a:pt x="31" y="40"/>
                  </a:cubicBezTo>
                  <a:cubicBezTo>
                    <a:pt x="29" y="35"/>
                    <a:pt x="30" y="35"/>
                    <a:pt x="33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0" name="Freeform 78">
              <a:extLst>
                <a:ext uri="{FF2B5EF4-FFF2-40B4-BE49-F238E27FC236}">
                  <a16:creationId xmlns:a16="http://schemas.microsoft.com/office/drawing/2014/main" id="{71AB13A8-23A7-4FFC-BBFB-5B379BE7C9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28" y="1788"/>
              <a:ext cx="103" cy="138"/>
            </a:xfrm>
            <a:custGeom>
              <a:avLst/>
              <a:gdLst>
                <a:gd name="T0" fmla="*/ 45 w 48"/>
                <a:gd name="T1" fmla="*/ 17 h 64"/>
                <a:gd name="T2" fmla="*/ 43 w 48"/>
                <a:gd name="T3" fmla="*/ 8 h 64"/>
                <a:gd name="T4" fmla="*/ 42 w 48"/>
                <a:gd name="T5" fmla="*/ 2 h 64"/>
                <a:gd name="T6" fmla="*/ 36 w 48"/>
                <a:gd name="T7" fmla="*/ 1 h 64"/>
                <a:gd name="T8" fmla="*/ 27 w 48"/>
                <a:gd name="T9" fmla="*/ 4 h 64"/>
                <a:gd name="T10" fmla="*/ 24 w 48"/>
                <a:gd name="T11" fmla="*/ 10 h 64"/>
                <a:gd name="T12" fmla="*/ 19 w 48"/>
                <a:gd name="T13" fmla="*/ 22 h 64"/>
                <a:gd name="T14" fmla="*/ 12 w 48"/>
                <a:gd name="T15" fmla="*/ 30 h 64"/>
                <a:gd name="T16" fmla="*/ 7 w 48"/>
                <a:gd name="T17" fmla="*/ 37 h 64"/>
                <a:gd name="T18" fmla="*/ 3 w 48"/>
                <a:gd name="T19" fmla="*/ 45 h 64"/>
                <a:gd name="T20" fmla="*/ 3 w 48"/>
                <a:gd name="T21" fmla="*/ 52 h 64"/>
                <a:gd name="T22" fmla="*/ 4 w 48"/>
                <a:gd name="T23" fmla="*/ 56 h 64"/>
                <a:gd name="T24" fmla="*/ 21 w 48"/>
                <a:gd name="T25" fmla="*/ 32 h 64"/>
                <a:gd name="T26" fmla="*/ 29 w 48"/>
                <a:gd name="T27" fmla="*/ 19 h 64"/>
                <a:gd name="T28" fmla="*/ 31 w 48"/>
                <a:gd name="T29" fmla="*/ 20 h 64"/>
                <a:gd name="T30" fmla="*/ 23 w 48"/>
                <a:gd name="T31" fmla="*/ 35 h 64"/>
                <a:gd name="T32" fmla="*/ 8 w 48"/>
                <a:gd name="T33" fmla="*/ 57 h 64"/>
                <a:gd name="T34" fmla="*/ 8 w 48"/>
                <a:gd name="T35" fmla="*/ 63 h 64"/>
                <a:gd name="T36" fmla="*/ 13 w 48"/>
                <a:gd name="T37" fmla="*/ 59 h 64"/>
                <a:gd name="T38" fmla="*/ 19 w 48"/>
                <a:gd name="T39" fmla="*/ 57 h 64"/>
                <a:gd name="T40" fmla="*/ 26 w 48"/>
                <a:gd name="T41" fmla="*/ 49 h 64"/>
                <a:gd name="T42" fmla="*/ 31 w 48"/>
                <a:gd name="T43" fmla="*/ 40 h 64"/>
                <a:gd name="T44" fmla="*/ 37 w 48"/>
                <a:gd name="T45" fmla="*/ 34 h 64"/>
                <a:gd name="T46" fmla="*/ 42 w 48"/>
                <a:gd name="T47" fmla="*/ 28 h 64"/>
                <a:gd name="T48" fmla="*/ 48 w 48"/>
                <a:gd name="T49" fmla="*/ 22 h 64"/>
                <a:gd name="T50" fmla="*/ 45 w 48"/>
                <a:gd name="T51" fmla="*/ 1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8" h="64">
                  <a:moveTo>
                    <a:pt x="45" y="17"/>
                  </a:moveTo>
                  <a:cubicBezTo>
                    <a:pt x="41" y="15"/>
                    <a:pt x="43" y="12"/>
                    <a:pt x="43" y="8"/>
                  </a:cubicBezTo>
                  <a:cubicBezTo>
                    <a:pt x="43" y="6"/>
                    <a:pt x="44" y="4"/>
                    <a:pt x="42" y="2"/>
                  </a:cubicBezTo>
                  <a:cubicBezTo>
                    <a:pt x="41" y="0"/>
                    <a:pt x="37" y="0"/>
                    <a:pt x="36" y="1"/>
                  </a:cubicBezTo>
                  <a:cubicBezTo>
                    <a:pt x="31" y="4"/>
                    <a:pt x="30" y="4"/>
                    <a:pt x="27" y="4"/>
                  </a:cubicBezTo>
                  <a:cubicBezTo>
                    <a:pt x="24" y="4"/>
                    <a:pt x="24" y="6"/>
                    <a:pt x="24" y="10"/>
                  </a:cubicBezTo>
                  <a:cubicBezTo>
                    <a:pt x="25" y="14"/>
                    <a:pt x="24" y="19"/>
                    <a:pt x="19" y="22"/>
                  </a:cubicBezTo>
                  <a:cubicBezTo>
                    <a:pt x="13" y="24"/>
                    <a:pt x="11" y="24"/>
                    <a:pt x="12" y="30"/>
                  </a:cubicBezTo>
                  <a:cubicBezTo>
                    <a:pt x="12" y="36"/>
                    <a:pt x="10" y="36"/>
                    <a:pt x="7" y="37"/>
                  </a:cubicBezTo>
                  <a:cubicBezTo>
                    <a:pt x="4" y="37"/>
                    <a:pt x="3" y="40"/>
                    <a:pt x="3" y="45"/>
                  </a:cubicBezTo>
                  <a:cubicBezTo>
                    <a:pt x="4" y="49"/>
                    <a:pt x="4" y="51"/>
                    <a:pt x="3" y="52"/>
                  </a:cubicBezTo>
                  <a:cubicBezTo>
                    <a:pt x="2" y="54"/>
                    <a:pt x="0" y="58"/>
                    <a:pt x="4" y="56"/>
                  </a:cubicBezTo>
                  <a:cubicBezTo>
                    <a:pt x="7" y="54"/>
                    <a:pt x="18" y="37"/>
                    <a:pt x="21" y="32"/>
                  </a:cubicBezTo>
                  <a:cubicBezTo>
                    <a:pt x="24" y="27"/>
                    <a:pt x="27" y="22"/>
                    <a:pt x="29" y="19"/>
                  </a:cubicBezTo>
                  <a:cubicBezTo>
                    <a:pt x="30" y="16"/>
                    <a:pt x="33" y="17"/>
                    <a:pt x="31" y="20"/>
                  </a:cubicBezTo>
                  <a:cubicBezTo>
                    <a:pt x="30" y="22"/>
                    <a:pt x="26" y="32"/>
                    <a:pt x="23" y="35"/>
                  </a:cubicBezTo>
                  <a:cubicBezTo>
                    <a:pt x="21" y="39"/>
                    <a:pt x="11" y="54"/>
                    <a:pt x="8" y="57"/>
                  </a:cubicBezTo>
                  <a:cubicBezTo>
                    <a:pt x="4" y="61"/>
                    <a:pt x="5" y="64"/>
                    <a:pt x="8" y="63"/>
                  </a:cubicBezTo>
                  <a:cubicBezTo>
                    <a:pt x="12" y="61"/>
                    <a:pt x="13" y="60"/>
                    <a:pt x="13" y="59"/>
                  </a:cubicBezTo>
                  <a:cubicBezTo>
                    <a:pt x="14" y="58"/>
                    <a:pt x="15" y="56"/>
                    <a:pt x="19" y="57"/>
                  </a:cubicBezTo>
                  <a:cubicBezTo>
                    <a:pt x="22" y="57"/>
                    <a:pt x="29" y="54"/>
                    <a:pt x="26" y="49"/>
                  </a:cubicBezTo>
                  <a:cubicBezTo>
                    <a:pt x="23" y="43"/>
                    <a:pt x="25" y="39"/>
                    <a:pt x="31" y="40"/>
                  </a:cubicBezTo>
                  <a:cubicBezTo>
                    <a:pt x="36" y="40"/>
                    <a:pt x="37" y="35"/>
                    <a:pt x="37" y="34"/>
                  </a:cubicBezTo>
                  <a:cubicBezTo>
                    <a:pt x="37" y="32"/>
                    <a:pt x="38" y="29"/>
                    <a:pt x="42" y="28"/>
                  </a:cubicBezTo>
                  <a:cubicBezTo>
                    <a:pt x="45" y="28"/>
                    <a:pt x="48" y="25"/>
                    <a:pt x="48" y="22"/>
                  </a:cubicBezTo>
                  <a:cubicBezTo>
                    <a:pt x="48" y="21"/>
                    <a:pt x="46" y="18"/>
                    <a:pt x="45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1" name="Freeform 79">
              <a:extLst>
                <a:ext uri="{FF2B5EF4-FFF2-40B4-BE49-F238E27FC236}">
                  <a16:creationId xmlns:a16="http://schemas.microsoft.com/office/drawing/2014/main" id="{8DA224DC-A885-4005-84BA-9E0B2AE2ED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26" y="1636"/>
              <a:ext cx="105" cy="195"/>
            </a:xfrm>
            <a:custGeom>
              <a:avLst/>
              <a:gdLst>
                <a:gd name="T0" fmla="*/ 45 w 49"/>
                <a:gd name="T1" fmla="*/ 34 h 91"/>
                <a:gd name="T2" fmla="*/ 49 w 49"/>
                <a:gd name="T3" fmla="*/ 24 h 91"/>
                <a:gd name="T4" fmla="*/ 45 w 49"/>
                <a:gd name="T5" fmla="*/ 14 h 91"/>
                <a:gd name="T6" fmla="*/ 46 w 49"/>
                <a:gd name="T7" fmla="*/ 7 h 91"/>
                <a:gd name="T8" fmla="*/ 42 w 49"/>
                <a:gd name="T9" fmla="*/ 0 h 91"/>
                <a:gd name="T10" fmla="*/ 38 w 49"/>
                <a:gd name="T11" fmla="*/ 0 h 91"/>
                <a:gd name="T12" fmla="*/ 33 w 49"/>
                <a:gd name="T13" fmla="*/ 5 h 91"/>
                <a:gd name="T14" fmla="*/ 32 w 49"/>
                <a:gd name="T15" fmla="*/ 10 h 91"/>
                <a:gd name="T16" fmla="*/ 27 w 49"/>
                <a:gd name="T17" fmla="*/ 13 h 91"/>
                <a:gd name="T18" fmla="*/ 22 w 49"/>
                <a:gd name="T19" fmla="*/ 17 h 91"/>
                <a:gd name="T20" fmla="*/ 22 w 49"/>
                <a:gd name="T21" fmla="*/ 20 h 91"/>
                <a:gd name="T22" fmla="*/ 25 w 49"/>
                <a:gd name="T23" fmla="*/ 29 h 91"/>
                <a:gd name="T24" fmla="*/ 19 w 49"/>
                <a:gd name="T25" fmla="*/ 38 h 91"/>
                <a:gd name="T26" fmla="*/ 24 w 49"/>
                <a:gd name="T27" fmla="*/ 44 h 91"/>
                <a:gd name="T28" fmla="*/ 26 w 49"/>
                <a:gd name="T29" fmla="*/ 53 h 91"/>
                <a:gd name="T30" fmla="*/ 22 w 49"/>
                <a:gd name="T31" fmla="*/ 59 h 91"/>
                <a:gd name="T32" fmla="*/ 21 w 49"/>
                <a:gd name="T33" fmla="*/ 58 h 91"/>
                <a:gd name="T34" fmla="*/ 23 w 49"/>
                <a:gd name="T35" fmla="*/ 53 h 91"/>
                <a:gd name="T36" fmla="*/ 21 w 49"/>
                <a:gd name="T37" fmla="*/ 48 h 91"/>
                <a:gd name="T38" fmla="*/ 17 w 49"/>
                <a:gd name="T39" fmla="*/ 43 h 91"/>
                <a:gd name="T40" fmla="*/ 17 w 49"/>
                <a:gd name="T41" fmla="*/ 36 h 91"/>
                <a:gd name="T42" fmla="*/ 10 w 49"/>
                <a:gd name="T43" fmla="*/ 31 h 91"/>
                <a:gd name="T44" fmla="*/ 3 w 49"/>
                <a:gd name="T45" fmla="*/ 39 h 91"/>
                <a:gd name="T46" fmla="*/ 4 w 49"/>
                <a:gd name="T47" fmla="*/ 46 h 91"/>
                <a:gd name="T48" fmla="*/ 0 w 49"/>
                <a:gd name="T49" fmla="*/ 53 h 91"/>
                <a:gd name="T50" fmla="*/ 3 w 49"/>
                <a:gd name="T51" fmla="*/ 60 h 91"/>
                <a:gd name="T52" fmla="*/ 1 w 49"/>
                <a:gd name="T53" fmla="*/ 65 h 91"/>
                <a:gd name="T54" fmla="*/ 1 w 49"/>
                <a:gd name="T55" fmla="*/ 68 h 91"/>
                <a:gd name="T56" fmla="*/ 5 w 49"/>
                <a:gd name="T57" fmla="*/ 77 h 91"/>
                <a:gd name="T58" fmla="*/ 7 w 49"/>
                <a:gd name="T59" fmla="*/ 83 h 91"/>
                <a:gd name="T60" fmla="*/ 9 w 49"/>
                <a:gd name="T61" fmla="*/ 87 h 91"/>
                <a:gd name="T62" fmla="*/ 11 w 49"/>
                <a:gd name="T63" fmla="*/ 85 h 91"/>
                <a:gd name="T64" fmla="*/ 11 w 49"/>
                <a:gd name="T65" fmla="*/ 53 h 91"/>
                <a:gd name="T66" fmla="*/ 13 w 49"/>
                <a:gd name="T67" fmla="*/ 52 h 91"/>
                <a:gd name="T68" fmla="*/ 15 w 49"/>
                <a:gd name="T69" fmla="*/ 56 h 91"/>
                <a:gd name="T70" fmla="*/ 15 w 49"/>
                <a:gd name="T71" fmla="*/ 65 h 91"/>
                <a:gd name="T72" fmla="*/ 15 w 49"/>
                <a:gd name="T73" fmla="*/ 91 h 91"/>
                <a:gd name="T74" fmla="*/ 16 w 49"/>
                <a:gd name="T75" fmla="*/ 91 h 91"/>
                <a:gd name="T76" fmla="*/ 20 w 49"/>
                <a:gd name="T77" fmla="*/ 87 h 91"/>
                <a:gd name="T78" fmla="*/ 22 w 49"/>
                <a:gd name="T79" fmla="*/ 82 h 91"/>
                <a:gd name="T80" fmla="*/ 21 w 49"/>
                <a:gd name="T81" fmla="*/ 76 h 91"/>
                <a:gd name="T82" fmla="*/ 24 w 49"/>
                <a:gd name="T83" fmla="*/ 71 h 91"/>
                <a:gd name="T84" fmla="*/ 26 w 49"/>
                <a:gd name="T85" fmla="*/ 66 h 91"/>
                <a:gd name="T86" fmla="*/ 31 w 49"/>
                <a:gd name="T87" fmla="*/ 65 h 91"/>
                <a:gd name="T88" fmla="*/ 32 w 49"/>
                <a:gd name="T89" fmla="*/ 58 h 91"/>
                <a:gd name="T90" fmla="*/ 34 w 49"/>
                <a:gd name="T91" fmla="*/ 46 h 91"/>
                <a:gd name="T92" fmla="*/ 35 w 49"/>
                <a:gd name="T93" fmla="*/ 37 h 91"/>
                <a:gd name="T94" fmla="*/ 35 w 49"/>
                <a:gd name="T95" fmla="*/ 25 h 91"/>
                <a:gd name="T96" fmla="*/ 36 w 49"/>
                <a:gd name="T97" fmla="*/ 20 h 91"/>
                <a:gd name="T98" fmla="*/ 37 w 49"/>
                <a:gd name="T99" fmla="*/ 22 h 91"/>
                <a:gd name="T100" fmla="*/ 38 w 49"/>
                <a:gd name="T101" fmla="*/ 27 h 91"/>
                <a:gd name="T102" fmla="*/ 38 w 49"/>
                <a:gd name="T103" fmla="*/ 31 h 91"/>
                <a:gd name="T104" fmla="*/ 37 w 49"/>
                <a:gd name="T105" fmla="*/ 35 h 91"/>
                <a:gd name="T106" fmla="*/ 37 w 49"/>
                <a:gd name="T107" fmla="*/ 44 h 91"/>
                <a:gd name="T108" fmla="*/ 37 w 49"/>
                <a:gd name="T109" fmla="*/ 49 h 91"/>
                <a:gd name="T110" fmla="*/ 35 w 49"/>
                <a:gd name="T111" fmla="*/ 64 h 91"/>
                <a:gd name="T112" fmla="*/ 37 w 49"/>
                <a:gd name="T113" fmla="*/ 69 h 91"/>
                <a:gd name="T114" fmla="*/ 44 w 49"/>
                <a:gd name="T115" fmla="*/ 63 h 91"/>
                <a:gd name="T116" fmla="*/ 42 w 49"/>
                <a:gd name="T117" fmla="*/ 57 h 91"/>
                <a:gd name="T118" fmla="*/ 49 w 49"/>
                <a:gd name="T119" fmla="*/ 45 h 91"/>
                <a:gd name="T120" fmla="*/ 49 w 49"/>
                <a:gd name="T121" fmla="*/ 42 h 91"/>
                <a:gd name="T122" fmla="*/ 45 w 49"/>
                <a:gd name="T123" fmla="*/ 3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91">
                  <a:moveTo>
                    <a:pt x="45" y="34"/>
                  </a:moveTo>
                  <a:cubicBezTo>
                    <a:pt x="45" y="29"/>
                    <a:pt x="49" y="28"/>
                    <a:pt x="49" y="24"/>
                  </a:cubicBezTo>
                  <a:cubicBezTo>
                    <a:pt x="49" y="20"/>
                    <a:pt x="45" y="18"/>
                    <a:pt x="45" y="14"/>
                  </a:cubicBezTo>
                  <a:cubicBezTo>
                    <a:pt x="45" y="11"/>
                    <a:pt x="46" y="10"/>
                    <a:pt x="46" y="7"/>
                  </a:cubicBezTo>
                  <a:cubicBezTo>
                    <a:pt x="46" y="4"/>
                    <a:pt x="45" y="2"/>
                    <a:pt x="4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5" y="1"/>
                    <a:pt x="34" y="2"/>
                    <a:pt x="33" y="5"/>
                  </a:cubicBezTo>
                  <a:cubicBezTo>
                    <a:pt x="33" y="7"/>
                    <a:pt x="33" y="8"/>
                    <a:pt x="32" y="10"/>
                  </a:cubicBezTo>
                  <a:cubicBezTo>
                    <a:pt x="31" y="12"/>
                    <a:pt x="29" y="12"/>
                    <a:pt x="27" y="13"/>
                  </a:cubicBezTo>
                  <a:cubicBezTo>
                    <a:pt x="24" y="14"/>
                    <a:pt x="23" y="15"/>
                    <a:pt x="22" y="17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4"/>
                    <a:pt x="25" y="25"/>
                    <a:pt x="25" y="29"/>
                  </a:cubicBezTo>
                  <a:cubicBezTo>
                    <a:pt x="25" y="33"/>
                    <a:pt x="19" y="34"/>
                    <a:pt x="19" y="38"/>
                  </a:cubicBezTo>
                  <a:cubicBezTo>
                    <a:pt x="19" y="41"/>
                    <a:pt x="22" y="41"/>
                    <a:pt x="24" y="44"/>
                  </a:cubicBezTo>
                  <a:cubicBezTo>
                    <a:pt x="26" y="47"/>
                    <a:pt x="26" y="49"/>
                    <a:pt x="26" y="53"/>
                  </a:cubicBezTo>
                  <a:cubicBezTo>
                    <a:pt x="26" y="56"/>
                    <a:pt x="25" y="59"/>
                    <a:pt x="22" y="59"/>
                  </a:cubicBezTo>
                  <a:cubicBezTo>
                    <a:pt x="22" y="59"/>
                    <a:pt x="21" y="59"/>
                    <a:pt x="21" y="58"/>
                  </a:cubicBezTo>
                  <a:cubicBezTo>
                    <a:pt x="21" y="56"/>
                    <a:pt x="23" y="55"/>
                    <a:pt x="23" y="53"/>
                  </a:cubicBezTo>
                  <a:cubicBezTo>
                    <a:pt x="23" y="51"/>
                    <a:pt x="22" y="49"/>
                    <a:pt x="21" y="48"/>
                  </a:cubicBezTo>
                  <a:cubicBezTo>
                    <a:pt x="19" y="46"/>
                    <a:pt x="17" y="46"/>
                    <a:pt x="17" y="43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6" y="33"/>
                    <a:pt x="14" y="31"/>
                    <a:pt x="10" y="31"/>
                  </a:cubicBezTo>
                  <a:cubicBezTo>
                    <a:pt x="6" y="31"/>
                    <a:pt x="3" y="35"/>
                    <a:pt x="3" y="39"/>
                  </a:cubicBezTo>
                  <a:cubicBezTo>
                    <a:pt x="3" y="42"/>
                    <a:pt x="4" y="43"/>
                    <a:pt x="4" y="46"/>
                  </a:cubicBezTo>
                  <a:cubicBezTo>
                    <a:pt x="4" y="49"/>
                    <a:pt x="0" y="50"/>
                    <a:pt x="0" y="53"/>
                  </a:cubicBezTo>
                  <a:cubicBezTo>
                    <a:pt x="0" y="56"/>
                    <a:pt x="3" y="57"/>
                    <a:pt x="3" y="60"/>
                  </a:cubicBezTo>
                  <a:cubicBezTo>
                    <a:pt x="3" y="62"/>
                    <a:pt x="3" y="64"/>
                    <a:pt x="1" y="65"/>
                  </a:cubicBezTo>
                  <a:cubicBezTo>
                    <a:pt x="1" y="66"/>
                    <a:pt x="1" y="67"/>
                    <a:pt x="1" y="68"/>
                  </a:cubicBezTo>
                  <a:cubicBezTo>
                    <a:pt x="1" y="72"/>
                    <a:pt x="3" y="74"/>
                    <a:pt x="5" y="77"/>
                  </a:cubicBezTo>
                  <a:cubicBezTo>
                    <a:pt x="6" y="79"/>
                    <a:pt x="7" y="80"/>
                    <a:pt x="7" y="83"/>
                  </a:cubicBezTo>
                  <a:cubicBezTo>
                    <a:pt x="7" y="85"/>
                    <a:pt x="7" y="87"/>
                    <a:pt x="9" y="87"/>
                  </a:cubicBezTo>
                  <a:cubicBezTo>
                    <a:pt x="10" y="87"/>
                    <a:pt x="11" y="86"/>
                    <a:pt x="11" y="85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2" y="52"/>
                    <a:pt x="13" y="52"/>
                  </a:cubicBezTo>
                  <a:cubicBezTo>
                    <a:pt x="14" y="52"/>
                    <a:pt x="14" y="54"/>
                    <a:pt x="15" y="56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5" y="91"/>
                    <a:pt x="15" y="91"/>
                    <a:pt x="16" y="91"/>
                  </a:cubicBezTo>
                  <a:cubicBezTo>
                    <a:pt x="18" y="91"/>
                    <a:pt x="19" y="89"/>
                    <a:pt x="20" y="87"/>
                  </a:cubicBezTo>
                  <a:cubicBezTo>
                    <a:pt x="21" y="86"/>
                    <a:pt x="22" y="84"/>
                    <a:pt x="22" y="82"/>
                  </a:cubicBezTo>
                  <a:cubicBezTo>
                    <a:pt x="22" y="80"/>
                    <a:pt x="21" y="78"/>
                    <a:pt x="21" y="76"/>
                  </a:cubicBezTo>
                  <a:cubicBezTo>
                    <a:pt x="21" y="74"/>
                    <a:pt x="23" y="73"/>
                    <a:pt x="24" y="71"/>
                  </a:cubicBezTo>
                  <a:cubicBezTo>
                    <a:pt x="26" y="70"/>
                    <a:pt x="25" y="67"/>
                    <a:pt x="26" y="66"/>
                  </a:cubicBezTo>
                  <a:cubicBezTo>
                    <a:pt x="28" y="65"/>
                    <a:pt x="29" y="66"/>
                    <a:pt x="31" y="65"/>
                  </a:cubicBezTo>
                  <a:cubicBezTo>
                    <a:pt x="33" y="63"/>
                    <a:pt x="32" y="60"/>
                    <a:pt x="32" y="58"/>
                  </a:cubicBezTo>
                  <a:cubicBezTo>
                    <a:pt x="33" y="53"/>
                    <a:pt x="34" y="51"/>
                    <a:pt x="34" y="46"/>
                  </a:cubicBezTo>
                  <a:cubicBezTo>
                    <a:pt x="34" y="44"/>
                    <a:pt x="34" y="41"/>
                    <a:pt x="35" y="37"/>
                  </a:cubicBezTo>
                  <a:cubicBezTo>
                    <a:pt x="35" y="30"/>
                    <a:pt x="35" y="32"/>
                    <a:pt x="35" y="25"/>
                  </a:cubicBezTo>
                  <a:cubicBezTo>
                    <a:pt x="35" y="23"/>
                    <a:pt x="34" y="20"/>
                    <a:pt x="36" y="20"/>
                  </a:cubicBezTo>
                  <a:cubicBezTo>
                    <a:pt x="37" y="20"/>
                    <a:pt x="37" y="21"/>
                    <a:pt x="37" y="22"/>
                  </a:cubicBezTo>
                  <a:cubicBezTo>
                    <a:pt x="37" y="24"/>
                    <a:pt x="38" y="25"/>
                    <a:pt x="38" y="27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7" y="46"/>
                    <a:pt x="37" y="47"/>
                    <a:pt x="37" y="49"/>
                  </a:cubicBezTo>
                  <a:cubicBezTo>
                    <a:pt x="36" y="55"/>
                    <a:pt x="35" y="58"/>
                    <a:pt x="35" y="64"/>
                  </a:cubicBezTo>
                  <a:cubicBezTo>
                    <a:pt x="35" y="66"/>
                    <a:pt x="35" y="69"/>
                    <a:pt x="37" y="69"/>
                  </a:cubicBezTo>
                  <a:cubicBezTo>
                    <a:pt x="40" y="69"/>
                    <a:pt x="44" y="66"/>
                    <a:pt x="44" y="63"/>
                  </a:cubicBezTo>
                  <a:cubicBezTo>
                    <a:pt x="44" y="60"/>
                    <a:pt x="42" y="60"/>
                    <a:pt x="42" y="57"/>
                  </a:cubicBezTo>
                  <a:cubicBezTo>
                    <a:pt x="42" y="52"/>
                    <a:pt x="48" y="49"/>
                    <a:pt x="49" y="45"/>
                  </a:cubicBezTo>
                  <a:cubicBezTo>
                    <a:pt x="49" y="44"/>
                    <a:pt x="49" y="42"/>
                    <a:pt x="49" y="42"/>
                  </a:cubicBezTo>
                  <a:cubicBezTo>
                    <a:pt x="48" y="38"/>
                    <a:pt x="45" y="38"/>
                    <a:pt x="45" y="3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2" name="Freeform 80">
              <a:extLst>
                <a:ext uri="{FF2B5EF4-FFF2-40B4-BE49-F238E27FC236}">
                  <a16:creationId xmlns:a16="http://schemas.microsoft.com/office/drawing/2014/main" id="{52E4F5CE-2E5D-4F57-ABC4-9FACAE6C68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58" y="1696"/>
              <a:ext cx="79" cy="144"/>
            </a:xfrm>
            <a:custGeom>
              <a:avLst/>
              <a:gdLst>
                <a:gd name="T0" fmla="*/ 25 w 37"/>
                <a:gd name="T1" fmla="*/ 10 h 67"/>
                <a:gd name="T2" fmla="*/ 23 w 37"/>
                <a:gd name="T3" fmla="*/ 4 h 67"/>
                <a:gd name="T4" fmla="*/ 18 w 37"/>
                <a:gd name="T5" fmla="*/ 2 h 67"/>
                <a:gd name="T6" fmla="*/ 12 w 37"/>
                <a:gd name="T7" fmla="*/ 3 h 67"/>
                <a:gd name="T8" fmla="*/ 6 w 37"/>
                <a:gd name="T9" fmla="*/ 0 h 67"/>
                <a:gd name="T10" fmla="*/ 1 w 37"/>
                <a:gd name="T11" fmla="*/ 6 h 67"/>
                <a:gd name="T12" fmla="*/ 3 w 37"/>
                <a:gd name="T13" fmla="*/ 14 h 67"/>
                <a:gd name="T14" fmla="*/ 0 w 37"/>
                <a:gd name="T15" fmla="*/ 20 h 67"/>
                <a:gd name="T16" fmla="*/ 4 w 37"/>
                <a:gd name="T17" fmla="*/ 26 h 67"/>
                <a:gd name="T18" fmla="*/ 6 w 37"/>
                <a:gd name="T19" fmla="*/ 26 h 67"/>
                <a:gd name="T20" fmla="*/ 6 w 37"/>
                <a:gd name="T21" fmla="*/ 26 h 67"/>
                <a:gd name="T22" fmla="*/ 8 w 37"/>
                <a:gd name="T23" fmla="*/ 26 h 67"/>
                <a:gd name="T24" fmla="*/ 13 w 37"/>
                <a:gd name="T25" fmla="*/ 36 h 67"/>
                <a:gd name="T26" fmla="*/ 20 w 37"/>
                <a:gd name="T27" fmla="*/ 42 h 67"/>
                <a:gd name="T28" fmla="*/ 21 w 37"/>
                <a:gd name="T29" fmla="*/ 45 h 67"/>
                <a:gd name="T30" fmla="*/ 23 w 37"/>
                <a:gd name="T31" fmla="*/ 50 h 67"/>
                <a:gd name="T32" fmla="*/ 31 w 37"/>
                <a:gd name="T33" fmla="*/ 57 h 67"/>
                <a:gd name="T34" fmla="*/ 34 w 37"/>
                <a:gd name="T35" fmla="*/ 65 h 67"/>
                <a:gd name="T36" fmla="*/ 36 w 37"/>
                <a:gd name="T37" fmla="*/ 67 h 67"/>
                <a:gd name="T38" fmla="*/ 37 w 37"/>
                <a:gd name="T39" fmla="*/ 64 h 67"/>
                <a:gd name="T40" fmla="*/ 30 w 37"/>
                <a:gd name="T41" fmla="*/ 46 h 67"/>
                <a:gd name="T42" fmla="*/ 21 w 37"/>
                <a:gd name="T43" fmla="*/ 31 h 67"/>
                <a:gd name="T44" fmla="*/ 17 w 37"/>
                <a:gd name="T45" fmla="*/ 24 h 67"/>
                <a:gd name="T46" fmla="*/ 15 w 37"/>
                <a:gd name="T47" fmla="*/ 19 h 67"/>
                <a:gd name="T48" fmla="*/ 17 w 37"/>
                <a:gd name="T49" fmla="*/ 18 h 67"/>
                <a:gd name="T50" fmla="*/ 21 w 37"/>
                <a:gd name="T51" fmla="*/ 25 h 67"/>
                <a:gd name="T52" fmla="*/ 26 w 37"/>
                <a:gd name="T53" fmla="*/ 33 h 67"/>
                <a:gd name="T54" fmla="*/ 29 w 37"/>
                <a:gd name="T55" fmla="*/ 36 h 67"/>
                <a:gd name="T56" fmla="*/ 31 w 37"/>
                <a:gd name="T57" fmla="*/ 33 h 67"/>
                <a:gd name="T58" fmla="*/ 28 w 37"/>
                <a:gd name="T59" fmla="*/ 24 h 67"/>
                <a:gd name="T60" fmla="*/ 32 w 37"/>
                <a:gd name="T61" fmla="*/ 16 h 67"/>
                <a:gd name="T62" fmla="*/ 25 w 37"/>
                <a:gd name="T63" fmla="*/ 1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67">
                  <a:moveTo>
                    <a:pt x="25" y="10"/>
                  </a:moveTo>
                  <a:cubicBezTo>
                    <a:pt x="24" y="8"/>
                    <a:pt x="24" y="6"/>
                    <a:pt x="23" y="4"/>
                  </a:cubicBezTo>
                  <a:cubicBezTo>
                    <a:pt x="22" y="2"/>
                    <a:pt x="20" y="2"/>
                    <a:pt x="18" y="2"/>
                  </a:cubicBezTo>
                  <a:cubicBezTo>
                    <a:pt x="16" y="2"/>
                    <a:pt x="15" y="3"/>
                    <a:pt x="12" y="3"/>
                  </a:cubicBezTo>
                  <a:cubicBezTo>
                    <a:pt x="10" y="3"/>
                    <a:pt x="9" y="0"/>
                    <a:pt x="6" y="0"/>
                  </a:cubicBezTo>
                  <a:cubicBezTo>
                    <a:pt x="3" y="0"/>
                    <a:pt x="1" y="3"/>
                    <a:pt x="1" y="6"/>
                  </a:cubicBezTo>
                  <a:cubicBezTo>
                    <a:pt x="1" y="9"/>
                    <a:pt x="3" y="10"/>
                    <a:pt x="3" y="14"/>
                  </a:cubicBezTo>
                  <a:cubicBezTo>
                    <a:pt x="3" y="16"/>
                    <a:pt x="0" y="17"/>
                    <a:pt x="0" y="20"/>
                  </a:cubicBezTo>
                  <a:cubicBezTo>
                    <a:pt x="0" y="22"/>
                    <a:pt x="3" y="26"/>
                    <a:pt x="4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3" y="27"/>
                    <a:pt x="10" y="33"/>
                    <a:pt x="13" y="36"/>
                  </a:cubicBezTo>
                  <a:cubicBezTo>
                    <a:pt x="15" y="39"/>
                    <a:pt x="19" y="39"/>
                    <a:pt x="20" y="42"/>
                  </a:cubicBezTo>
                  <a:cubicBezTo>
                    <a:pt x="21" y="43"/>
                    <a:pt x="21" y="44"/>
                    <a:pt x="21" y="45"/>
                  </a:cubicBezTo>
                  <a:cubicBezTo>
                    <a:pt x="21" y="47"/>
                    <a:pt x="21" y="49"/>
                    <a:pt x="23" y="50"/>
                  </a:cubicBezTo>
                  <a:cubicBezTo>
                    <a:pt x="25" y="54"/>
                    <a:pt x="28" y="54"/>
                    <a:pt x="31" y="57"/>
                  </a:cubicBezTo>
                  <a:cubicBezTo>
                    <a:pt x="33" y="60"/>
                    <a:pt x="33" y="62"/>
                    <a:pt x="34" y="65"/>
                  </a:cubicBezTo>
                  <a:cubicBezTo>
                    <a:pt x="35" y="66"/>
                    <a:pt x="35" y="67"/>
                    <a:pt x="36" y="67"/>
                  </a:cubicBezTo>
                  <a:cubicBezTo>
                    <a:pt x="37" y="67"/>
                    <a:pt x="37" y="65"/>
                    <a:pt x="37" y="64"/>
                  </a:cubicBezTo>
                  <a:cubicBezTo>
                    <a:pt x="37" y="57"/>
                    <a:pt x="33" y="54"/>
                    <a:pt x="30" y="46"/>
                  </a:cubicBezTo>
                  <a:cubicBezTo>
                    <a:pt x="27" y="42"/>
                    <a:pt x="24" y="37"/>
                    <a:pt x="21" y="31"/>
                  </a:cubicBezTo>
                  <a:cubicBezTo>
                    <a:pt x="19" y="28"/>
                    <a:pt x="19" y="26"/>
                    <a:pt x="17" y="24"/>
                  </a:cubicBezTo>
                  <a:cubicBezTo>
                    <a:pt x="16" y="22"/>
                    <a:pt x="15" y="21"/>
                    <a:pt x="15" y="19"/>
                  </a:cubicBezTo>
                  <a:cubicBezTo>
                    <a:pt x="15" y="18"/>
                    <a:pt x="16" y="18"/>
                    <a:pt x="17" y="18"/>
                  </a:cubicBezTo>
                  <a:cubicBezTo>
                    <a:pt x="18" y="18"/>
                    <a:pt x="20" y="22"/>
                    <a:pt x="21" y="25"/>
                  </a:cubicBezTo>
                  <a:cubicBezTo>
                    <a:pt x="23" y="28"/>
                    <a:pt x="24" y="30"/>
                    <a:pt x="26" y="33"/>
                  </a:cubicBezTo>
                  <a:cubicBezTo>
                    <a:pt x="27" y="34"/>
                    <a:pt x="28" y="36"/>
                    <a:pt x="29" y="36"/>
                  </a:cubicBezTo>
                  <a:cubicBezTo>
                    <a:pt x="31" y="36"/>
                    <a:pt x="31" y="34"/>
                    <a:pt x="31" y="33"/>
                  </a:cubicBezTo>
                  <a:cubicBezTo>
                    <a:pt x="31" y="29"/>
                    <a:pt x="28" y="28"/>
                    <a:pt x="28" y="24"/>
                  </a:cubicBezTo>
                  <a:cubicBezTo>
                    <a:pt x="28" y="21"/>
                    <a:pt x="32" y="20"/>
                    <a:pt x="32" y="16"/>
                  </a:cubicBezTo>
                  <a:cubicBezTo>
                    <a:pt x="32" y="13"/>
                    <a:pt x="27" y="13"/>
                    <a:pt x="25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3" name="Freeform 81">
              <a:extLst>
                <a:ext uri="{FF2B5EF4-FFF2-40B4-BE49-F238E27FC236}">
                  <a16:creationId xmlns:a16="http://schemas.microsoft.com/office/drawing/2014/main" id="{8D827222-2EAA-4297-8125-02F0E280EC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17" y="1572"/>
              <a:ext cx="126" cy="128"/>
            </a:xfrm>
            <a:custGeom>
              <a:avLst/>
              <a:gdLst>
                <a:gd name="T0" fmla="*/ 26 w 59"/>
                <a:gd name="T1" fmla="*/ 41 h 60"/>
                <a:gd name="T2" fmla="*/ 35 w 59"/>
                <a:gd name="T3" fmla="*/ 43 h 60"/>
                <a:gd name="T4" fmla="*/ 43 w 59"/>
                <a:gd name="T5" fmla="*/ 45 h 60"/>
                <a:gd name="T6" fmla="*/ 51 w 59"/>
                <a:gd name="T7" fmla="*/ 50 h 60"/>
                <a:gd name="T8" fmla="*/ 54 w 59"/>
                <a:gd name="T9" fmla="*/ 53 h 60"/>
                <a:gd name="T10" fmla="*/ 57 w 59"/>
                <a:gd name="T11" fmla="*/ 57 h 60"/>
                <a:gd name="T12" fmla="*/ 59 w 59"/>
                <a:gd name="T13" fmla="*/ 54 h 60"/>
                <a:gd name="T14" fmla="*/ 58 w 59"/>
                <a:gd name="T15" fmla="*/ 48 h 60"/>
                <a:gd name="T16" fmla="*/ 58 w 59"/>
                <a:gd name="T17" fmla="*/ 45 h 60"/>
                <a:gd name="T18" fmla="*/ 50 w 59"/>
                <a:gd name="T19" fmla="*/ 38 h 60"/>
                <a:gd name="T20" fmla="*/ 46 w 59"/>
                <a:gd name="T21" fmla="*/ 35 h 60"/>
                <a:gd name="T22" fmla="*/ 41 w 59"/>
                <a:gd name="T23" fmla="*/ 30 h 60"/>
                <a:gd name="T24" fmla="*/ 36 w 59"/>
                <a:gd name="T25" fmla="*/ 24 h 60"/>
                <a:gd name="T26" fmla="*/ 30 w 59"/>
                <a:gd name="T27" fmla="*/ 21 h 60"/>
                <a:gd name="T28" fmla="*/ 17 w 59"/>
                <a:gd name="T29" fmla="*/ 13 h 60"/>
                <a:gd name="T30" fmla="*/ 12 w 59"/>
                <a:gd name="T31" fmla="*/ 9 h 60"/>
                <a:gd name="T32" fmla="*/ 13 w 59"/>
                <a:gd name="T33" fmla="*/ 8 h 60"/>
                <a:gd name="T34" fmla="*/ 22 w 59"/>
                <a:gd name="T35" fmla="*/ 13 h 60"/>
                <a:gd name="T36" fmla="*/ 36 w 59"/>
                <a:gd name="T37" fmla="*/ 20 h 60"/>
                <a:gd name="T38" fmla="*/ 42 w 59"/>
                <a:gd name="T39" fmla="*/ 25 h 60"/>
                <a:gd name="T40" fmla="*/ 45 w 59"/>
                <a:gd name="T41" fmla="*/ 28 h 60"/>
                <a:gd name="T42" fmla="*/ 48 w 59"/>
                <a:gd name="T43" fmla="*/ 31 h 60"/>
                <a:gd name="T44" fmla="*/ 49 w 59"/>
                <a:gd name="T45" fmla="*/ 27 h 60"/>
                <a:gd name="T46" fmla="*/ 44 w 59"/>
                <a:gd name="T47" fmla="*/ 13 h 60"/>
                <a:gd name="T48" fmla="*/ 39 w 59"/>
                <a:gd name="T49" fmla="*/ 12 h 60"/>
                <a:gd name="T50" fmla="*/ 31 w 59"/>
                <a:gd name="T51" fmla="*/ 4 h 60"/>
                <a:gd name="T52" fmla="*/ 23 w 59"/>
                <a:gd name="T53" fmla="*/ 6 h 60"/>
                <a:gd name="T54" fmla="*/ 14 w 59"/>
                <a:gd name="T55" fmla="*/ 1 h 60"/>
                <a:gd name="T56" fmla="*/ 10 w 59"/>
                <a:gd name="T57" fmla="*/ 3 h 60"/>
                <a:gd name="T58" fmla="*/ 6 w 59"/>
                <a:gd name="T59" fmla="*/ 1 h 60"/>
                <a:gd name="T60" fmla="*/ 4 w 59"/>
                <a:gd name="T61" fmla="*/ 0 h 60"/>
                <a:gd name="T62" fmla="*/ 0 w 59"/>
                <a:gd name="T63" fmla="*/ 5 h 60"/>
                <a:gd name="T64" fmla="*/ 5 w 59"/>
                <a:gd name="T65" fmla="*/ 15 h 60"/>
                <a:gd name="T66" fmla="*/ 6 w 59"/>
                <a:gd name="T67" fmla="*/ 22 h 60"/>
                <a:gd name="T68" fmla="*/ 10 w 59"/>
                <a:gd name="T69" fmla="*/ 23 h 60"/>
                <a:gd name="T70" fmla="*/ 14 w 59"/>
                <a:gd name="T71" fmla="*/ 23 h 60"/>
                <a:gd name="T72" fmla="*/ 23 w 59"/>
                <a:gd name="T73" fmla="*/ 27 h 60"/>
                <a:gd name="T74" fmla="*/ 27 w 59"/>
                <a:gd name="T75" fmla="*/ 27 h 60"/>
                <a:gd name="T76" fmla="*/ 33 w 59"/>
                <a:gd name="T77" fmla="*/ 31 h 60"/>
                <a:gd name="T78" fmla="*/ 35 w 59"/>
                <a:gd name="T79" fmla="*/ 33 h 60"/>
                <a:gd name="T80" fmla="*/ 33 w 59"/>
                <a:gd name="T81" fmla="*/ 35 h 60"/>
                <a:gd name="T82" fmla="*/ 23 w 59"/>
                <a:gd name="T83" fmla="*/ 31 h 60"/>
                <a:gd name="T84" fmla="*/ 17 w 59"/>
                <a:gd name="T85" fmla="*/ 35 h 60"/>
                <a:gd name="T86" fmla="*/ 10 w 59"/>
                <a:gd name="T87" fmla="*/ 40 h 60"/>
                <a:gd name="T88" fmla="*/ 14 w 59"/>
                <a:gd name="T89" fmla="*/ 44 h 60"/>
                <a:gd name="T90" fmla="*/ 21 w 59"/>
                <a:gd name="T91" fmla="*/ 51 h 60"/>
                <a:gd name="T92" fmla="*/ 25 w 59"/>
                <a:gd name="T93" fmla="*/ 51 h 60"/>
                <a:gd name="T94" fmla="*/ 31 w 59"/>
                <a:gd name="T95" fmla="*/ 55 h 60"/>
                <a:gd name="T96" fmla="*/ 37 w 59"/>
                <a:gd name="T97" fmla="*/ 55 h 60"/>
                <a:gd name="T98" fmla="*/ 43 w 59"/>
                <a:gd name="T99" fmla="*/ 58 h 60"/>
                <a:gd name="T100" fmla="*/ 50 w 59"/>
                <a:gd name="T101" fmla="*/ 60 h 60"/>
                <a:gd name="T102" fmla="*/ 54 w 59"/>
                <a:gd name="T103" fmla="*/ 58 h 60"/>
                <a:gd name="T104" fmla="*/ 39 w 59"/>
                <a:gd name="T105" fmla="*/ 47 h 60"/>
                <a:gd name="T106" fmla="*/ 30 w 59"/>
                <a:gd name="T107" fmla="*/ 45 h 60"/>
                <a:gd name="T108" fmla="*/ 26 w 59"/>
                <a:gd name="T109" fmla="*/ 43 h 60"/>
                <a:gd name="T110" fmla="*/ 23 w 59"/>
                <a:gd name="T111" fmla="*/ 42 h 60"/>
                <a:gd name="T112" fmla="*/ 26 w 59"/>
                <a:gd name="T113" fmla="*/ 4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60">
                  <a:moveTo>
                    <a:pt x="26" y="41"/>
                  </a:moveTo>
                  <a:cubicBezTo>
                    <a:pt x="29" y="41"/>
                    <a:pt x="31" y="42"/>
                    <a:pt x="35" y="43"/>
                  </a:cubicBezTo>
                  <a:cubicBezTo>
                    <a:pt x="38" y="43"/>
                    <a:pt x="40" y="44"/>
                    <a:pt x="43" y="45"/>
                  </a:cubicBezTo>
                  <a:cubicBezTo>
                    <a:pt x="46" y="47"/>
                    <a:pt x="48" y="48"/>
                    <a:pt x="51" y="50"/>
                  </a:cubicBezTo>
                  <a:cubicBezTo>
                    <a:pt x="53" y="51"/>
                    <a:pt x="53" y="52"/>
                    <a:pt x="54" y="53"/>
                  </a:cubicBezTo>
                  <a:cubicBezTo>
                    <a:pt x="55" y="54"/>
                    <a:pt x="55" y="57"/>
                    <a:pt x="57" y="57"/>
                  </a:cubicBezTo>
                  <a:cubicBezTo>
                    <a:pt x="58" y="57"/>
                    <a:pt x="59" y="55"/>
                    <a:pt x="59" y="54"/>
                  </a:cubicBezTo>
                  <a:cubicBezTo>
                    <a:pt x="59" y="52"/>
                    <a:pt x="58" y="51"/>
                    <a:pt x="58" y="48"/>
                  </a:cubicBezTo>
                  <a:cubicBezTo>
                    <a:pt x="58" y="47"/>
                    <a:pt x="58" y="46"/>
                    <a:pt x="58" y="45"/>
                  </a:cubicBezTo>
                  <a:cubicBezTo>
                    <a:pt x="56" y="41"/>
                    <a:pt x="53" y="40"/>
                    <a:pt x="50" y="38"/>
                  </a:cubicBezTo>
                  <a:cubicBezTo>
                    <a:pt x="48" y="37"/>
                    <a:pt x="48" y="36"/>
                    <a:pt x="46" y="35"/>
                  </a:cubicBezTo>
                  <a:cubicBezTo>
                    <a:pt x="45" y="33"/>
                    <a:pt x="43" y="33"/>
                    <a:pt x="41" y="30"/>
                  </a:cubicBezTo>
                  <a:cubicBezTo>
                    <a:pt x="40" y="27"/>
                    <a:pt x="40" y="26"/>
                    <a:pt x="36" y="24"/>
                  </a:cubicBezTo>
                  <a:cubicBezTo>
                    <a:pt x="34" y="23"/>
                    <a:pt x="32" y="22"/>
                    <a:pt x="30" y="21"/>
                  </a:cubicBezTo>
                  <a:cubicBezTo>
                    <a:pt x="25" y="18"/>
                    <a:pt x="22" y="17"/>
                    <a:pt x="17" y="13"/>
                  </a:cubicBezTo>
                  <a:cubicBezTo>
                    <a:pt x="15" y="12"/>
                    <a:pt x="14" y="11"/>
                    <a:pt x="12" y="9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6" y="9"/>
                    <a:pt x="18" y="11"/>
                    <a:pt x="22" y="13"/>
                  </a:cubicBezTo>
                  <a:cubicBezTo>
                    <a:pt x="27" y="15"/>
                    <a:pt x="30" y="17"/>
                    <a:pt x="36" y="20"/>
                  </a:cubicBezTo>
                  <a:cubicBezTo>
                    <a:pt x="39" y="22"/>
                    <a:pt x="41" y="23"/>
                    <a:pt x="42" y="25"/>
                  </a:cubicBezTo>
                  <a:cubicBezTo>
                    <a:pt x="42" y="25"/>
                    <a:pt x="44" y="26"/>
                    <a:pt x="45" y="28"/>
                  </a:cubicBezTo>
                  <a:cubicBezTo>
                    <a:pt x="46" y="29"/>
                    <a:pt x="47" y="32"/>
                    <a:pt x="48" y="31"/>
                  </a:cubicBezTo>
                  <a:cubicBezTo>
                    <a:pt x="49" y="31"/>
                    <a:pt x="49" y="28"/>
                    <a:pt x="49" y="27"/>
                  </a:cubicBezTo>
                  <a:cubicBezTo>
                    <a:pt x="50" y="21"/>
                    <a:pt x="49" y="14"/>
                    <a:pt x="44" y="13"/>
                  </a:cubicBezTo>
                  <a:cubicBezTo>
                    <a:pt x="42" y="13"/>
                    <a:pt x="40" y="13"/>
                    <a:pt x="39" y="12"/>
                  </a:cubicBezTo>
                  <a:cubicBezTo>
                    <a:pt x="35" y="9"/>
                    <a:pt x="36" y="4"/>
                    <a:pt x="31" y="4"/>
                  </a:cubicBezTo>
                  <a:cubicBezTo>
                    <a:pt x="28" y="4"/>
                    <a:pt x="26" y="6"/>
                    <a:pt x="23" y="6"/>
                  </a:cubicBezTo>
                  <a:cubicBezTo>
                    <a:pt x="19" y="6"/>
                    <a:pt x="18" y="1"/>
                    <a:pt x="14" y="1"/>
                  </a:cubicBezTo>
                  <a:cubicBezTo>
                    <a:pt x="12" y="1"/>
                    <a:pt x="12" y="3"/>
                    <a:pt x="10" y="3"/>
                  </a:cubicBezTo>
                  <a:cubicBezTo>
                    <a:pt x="8" y="3"/>
                    <a:pt x="7" y="1"/>
                    <a:pt x="6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9"/>
                    <a:pt x="4" y="11"/>
                    <a:pt x="5" y="15"/>
                  </a:cubicBezTo>
                  <a:cubicBezTo>
                    <a:pt x="5" y="17"/>
                    <a:pt x="4" y="20"/>
                    <a:pt x="6" y="22"/>
                  </a:cubicBezTo>
                  <a:cubicBezTo>
                    <a:pt x="6" y="23"/>
                    <a:pt x="9" y="23"/>
                    <a:pt x="10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8" y="24"/>
                    <a:pt x="19" y="27"/>
                    <a:pt x="23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30" y="28"/>
                    <a:pt x="31" y="29"/>
                    <a:pt x="33" y="31"/>
                  </a:cubicBezTo>
                  <a:cubicBezTo>
                    <a:pt x="33" y="32"/>
                    <a:pt x="35" y="32"/>
                    <a:pt x="35" y="33"/>
                  </a:cubicBezTo>
                  <a:cubicBezTo>
                    <a:pt x="35" y="34"/>
                    <a:pt x="34" y="34"/>
                    <a:pt x="33" y="35"/>
                  </a:cubicBezTo>
                  <a:cubicBezTo>
                    <a:pt x="27" y="35"/>
                    <a:pt x="27" y="31"/>
                    <a:pt x="23" y="31"/>
                  </a:cubicBezTo>
                  <a:cubicBezTo>
                    <a:pt x="20" y="31"/>
                    <a:pt x="19" y="34"/>
                    <a:pt x="17" y="35"/>
                  </a:cubicBezTo>
                  <a:cubicBezTo>
                    <a:pt x="14" y="37"/>
                    <a:pt x="10" y="37"/>
                    <a:pt x="10" y="40"/>
                  </a:cubicBezTo>
                  <a:cubicBezTo>
                    <a:pt x="10" y="43"/>
                    <a:pt x="12" y="43"/>
                    <a:pt x="14" y="44"/>
                  </a:cubicBezTo>
                  <a:cubicBezTo>
                    <a:pt x="17" y="46"/>
                    <a:pt x="17" y="50"/>
                    <a:pt x="21" y="51"/>
                  </a:cubicBezTo>
                  <a:cubicBezTo>
                    <a:pt x="22" y="51"/>
                    <a:pt x="24" y="51"/>
                    <a:pt x="25" y="51"/>
                  </a:cubicBezTo>
                  <a:cubicBezTo>
                    <a:pt x="28" y="52"/>
                    <a:pt x="28" y="53"/>
                    <a:pt x="31" y="55"/>
                  </a:cubicBezTo>
                  <a:cubicBezTo>
                    <a:pt x="33" y="56"/>
                    <a:pt x="35" y="55"/>
                    <a:pt x="37" y="55"/>
                  </a:cubicBezTo>
                  <a:cubicBezTo>
                    <a:pt x="40" y="55"/>
                    <a:pt x="41" y="56"/>
                    <a:pt x="43" y="58"/>
                  </a:cubicBezTo>
                  <a:cubicBezTo>
                    <a:pt x="45" y="60"/>
                    <a:pt x="48" y="60"/>
                    <a:pt x="50" y="60"/>
                  </a:cubicBezTo>
                  <a:cubicBezTo>
                    <a:pt x="52" y="60"/>
                    <a:pt x="53" y="59"/>
                    <a:pt x="54" y="58"/>
                  </a:cubicBezTo>
                  <a:cubicBezTo>
                    <a:pt x="50" y="53"/>
                    <a:pt x="46" y="50"/>
                    <a:pt x="39" y="47"/>
                  </a:cubicBezTo>
                  <a:cubicBezTo>
                    <a:pt x="36" y="46"/>
                    <a:pt x="34" y="45"/>
                    <a:pt x="30" y="45"/>
                  </a:cubicBezTo>
                  <a:cubicBezTo>
                    <a:pt x="29" y="44"/>
                    <a:pt x="28" y="44"/>
                    <a:pt x="26" y="43"/>
                  </a:cubicBezTo>
                  <a:cubicBezTo>
                    <a:pt x="25" y="43"/>
                    <a:pt x="23" y="44"/>
                    <a:pt x="23" y="42"/>
                  </a:cubicBezTo>
                  <a:cubicBezTo>
                    <a:pt x="23" y="41"/>
                    <a:pt x="25" y="41"/>
                    <a:pt x="26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4" name="Freeform 82">
              <a:extLst>
                <a:ext uri="{FF2B5EF4-FFF2-40B4-BE49-F238E27FC236}">
                  <a16:creationId xmlns:a16="http://schemas.microsoft.com/office/drawing/2014/main" id="{744D488C-5B8E-467C-B584-4EF5E19285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70" y="1406"/>
              <a:ext cx="129" cy="284"/>
            </a:xfrm>
            <a:custGeom>
              <a:avLst/>
              <a:gdLst>
                <a:gd name="T0" fmla="*/ 9 w 60"/>
                <a:gd name="T1" fmla="*/ 19 h 132"/>
                <a:gd name="T2" fmla="*/ 4 w 60"/>
                <a:gd name="T3" fmla="*/ 30 h 132"/>
                <a:gd name="T4" fmla="*/ 9 w 60"/>
                <a:gd name="T5" fmla="*/ 34 h 132"/>
                <a:gd name="T6" fmla="*/ 12 w 60"/>
                <a:gd name="T7" fmla="*/ 41 h 132"/>
                <a:gd name="T8" fmla="*/ 13 w 60"/>
                <a:gd name="T9" fmla="*/ 49 h 132"/>
                <a:gd name="T10" fmla="*/ 12 w 60"/>
                <a:gd name="T11" fmla="*/ 58 h 132"/>
                <a:gd name="T12" fmla="*/ 12 w 60"/>
                <a:gd name="T13" fmla="*/ 72 h 132"/>
                <a:gd name="T14" fmla="*/ 15 w 60"/>
                <a:gd name="T15" fmla="*/ 76 h 132"/>
                <a:gd name="T16" fmla="*/ 16 w 60"/>
                <a:gd name="T17" fmla="*/ 82 h 132"/>
                <a:gd name="T18" fmla="*/ 19 w 60"/>
                <a:gd name="T19" fmla="*/ 79 h 132"/>
                <a:gd name="T20" fmla="*/ 19 w 60"/>
                <a:gd name="T21" fmla="*/ 31 h 132"/>
                <a:gd name="T22" fmla="*/ 22 w 60"/>
                <a:gd name="T23" fmla="*/ 33 h 132"/>
                <a:gd name="T24" fmla="*/ 23 w 60"/>
                <a:gd name="T25" fmla="*/ 81 h 132"/>
                <a:gd name="T26" fmla="*/ 25 w 60"/>
                <a:gd name="T27" fmla="*/ 87 h 132"/>
                <a:gd name="T28" fmla="*/ 30 w 60"/>
                <a:gd name="T29" fmla="*/ 81 h 132"/>
                <a:gd name="T30" fmla="*/ 32 w 60"/>
                <a:gd name="T31" fmla="*/ 76 h 132"/>
                <a:gd name="T32" fmla="*/ 34 w 60"/>
                <a:gd name="T33" fmla="*/ 78 h 132"/>
                <a:gd name="T34" fmla="*/ 35 w 60"/>
                <a:gd name="T35" fmla="*/ 79 h 132"/>
                <a:gd name="T36" fmla="*/ 31 w 60"/>
                <a:gd name="T37" fmla="*/ 89 h 132"/>
                <a:gd name="T38" fmla="*/ 33 w 60"/>
                <a:gd name="T39" fmla="*/ 96 h 132"/>
                <a:gd name="T40" fmla="*/ 30 w 60"/>
                <a:gd name="T41" fmla="*/ 100 h 132"/>
                <a:gd name="T42" fmla="*/ 28 w 60"/>
                <a:gd name="T43" fmla="*/ 104 h 132"/>
                <a:gd name="T44" fmla="*/ 28 w 60"/>
                <a:gd name="T45" fmla="*/ 107 h 132"/>
                <a:gd name="T46" fmla="*/ 34 w 60"/>
                <a:gd name="T47" fmla="*/ 115 h 132"/>
                <a:gd name="T48" fmla="*/ 39 w 60"/>
                <a:gd name="T49" fmla="*/ 111 h 132"/>
                <a:gd name="T50" fmla="*/ 44 w 60"/>
                <a:gd name="T51" fmla="*/ 78 h 132"/>
                <a:gd name="T52" fmla="*/ 47 w 60"/>
                <a:gd name="T53" fmla="*/ 78 h 132"/>
                <a:gd name="T54" fmla="*/ 39 w 60"/>
                <a:gd name="T55" fmla="*/ 127 h 132"/>
                <a:gd name="T56" fmla="*/ 41 w 60"/>
                <a:gd name="T57" fmla="*/ 130 h 132"/>
                <a:gd name="T58" fmla="*/ 45 w 60"/>
                <a:gd name="T59" fmla="*/ 122 h 132"/>
                <a:gd name="T60" fmla="*/ 48 w 60"/>
                <a:gd name="T61" fmla="*/ 117 h 132"/>
                <a:gd name="T62" fmla="*/ 51 w 60"/>
                <a:gd name="T63" fmla="*/ 109 h 132"/>
                <a:gd name="T64" fmla="*/ 56 w 60"/>
                <a:gd name="T65" fmla="*/ 100 h 132"/>
                <a:gd name="T66" fmla="*/ 58 w 60"/>
                <a:gd name="T67" fmla="*/ 88 h 132"/>
                <a:gd name="T68" fmla="*/ 58 w 60"/>
                <a:gd name="T69" fmla="*/ 80 h 132"/>
                <a:gd name="T70" fmla="*/ 55 w 60"/>
                <a:gd name="T71" fmla="*/ 71 h 132"/>
                <a:gd name="T72" fmla="*/ 53 w 60"/>
                <a:gd name="T73" fmla="*/ 60 h 132"/>
                <a:gd name="T74" fmla="*/ 40 w 60"/>
                <a:gd name="T75" fmla="*/ 60 h 132"/>
                <a:gd name="T76" fmla="*/ 33 w 60"/>
                <a:gd name="T77" fmla="*/ 68 h 132"/>
                <a:gd name="T78" fmla="*/ 31 w 60"/>
                <a:gd name="T79" fmla="*/ 64 h 132"/>
                <a:gd name="T80" fmla="*/ 32 w 60"/>
                <a:gd name="T81" fmla="*/ 58 h 132"/>
                <a:gd name="T82" fmla="*/ 33 w 60"/>
                <a:gd name="T83" fmla="*/ 50 h 132"/>
                <a:gd name="T84" fmla="*/ 32 w 60"/>
                <a:gd name="T85" fmla="*/ 40 h 132"/>
                <a:gd name="T86" fmla="*/ 33 w 60"/>
                <a:gd name="T87" fmla="*/ 30 h 132"/>
                <a:gd name="T88" fmla="*/ 33 w 60"/>
                <a:gd name="T89" fmla="*/ 18 h 132"/>
                <a:gd name="T90" fmla="*/ 28 w 60"/>
                <a:gd name="T91" fmla="*/ 10 h 132"/>
                <a:gd name="T92" fmla="*/ 15 w 60"/>
                <a:gd name="T93" fmla="*/ 12 h 132"/>
                <a:gd name="T94" fmla="*/ 9 w 60"/>
                <a:gd name="T95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" h="132">
                  <a:moveTo>
                    <a:pt x="9" y="19"/>
                  </a:moveTo>
                  <a:cubicBezTo>
                    <a:pt x="0" y="22"/>
                    <a:pt x="3" y="28"/>
                    <a:pt x="4" y="30"/>
                  </a:cubicBezTo>
                  <a:cubicBezTo>
                    <a:pt x="6" y="32"/>
                    <a:pt x="7" y="33"/>
                    <a:pt x="9" y="34"/>
                  </a:cubicBezTo>
                  <a:cubicBezTo>
                    <a:pt x="10" y="35"/>
                    <a:pt x="14" y="38"/>
                    <a:pt x="12" y="41"/>
                  </a:cubicBezTo>
                  <a:cubicBezTo>
                    <a:pt x="11" y="43"/>
                    <a:pt x="11" y="47"/>
                    <a:pt x="13" y="49"/>
                  </a:cubicBezTo>
                  <a:cubicBezTo>
                    <a:pt x="14" y="51"/>
                    <a:pt x="15" y="54"/>
                    <a:pt x="12" y="58"/>
                  </a:cubicBezTo>
                  <a:cubicBezTo>
                    <a:pt x="8" y="63"/>
                    <a:pt x="10" y="70"/>
                    <a:pt x="12" y="72"/>
                  </a:cubicBezTo>
                  <a:cubicBezTo>
                    <a:pt x="14" y="73"/>
                    <a:pt x="15" y="74"/>
                    <a:pt x="15" y="76"/>
                  </a:cubicBezTo>
                  <a:cubicBezTo>
                    <a:pt x="15" y="78"/>
                    <a:pt x="14" y="80"/>
                    <a:pt x="16" y="82"/>
                  </a:cubicBezTo>
                  <a:cubicBezTo>
                    <a:pt x="20" y="88"/>
                    <a:pt x="20" y="82"/>
                    <a:pt x="19" y="79"/>
                  </a:cubicBezTo>
                  <a:cubicBezTo>
                    <a:pt x="18" y="75"/>
                    <a:pt x="19" y="33"/>
                    <a:pt x="19" y="31"/>
                  </a:cubicBezTo>
                  <a:cubicBezTo>
                    <a:pt x="20" y="28"/>
                    <a:pt x="22" y="29"/>
                    <a:pt x="22" y="33"/>
                  </a:cubicBezTo>
                  <a:cubicBezTo>
                    <a:pt x="22" y="37"/>
                    <a:pt x="23" y="81"/>
                    <a:pt x="23" y="81"/>
                  </a:cubicBezTo>
                  <a:cubicBezTo>
                    <a:pt x="23" y="83"/>
                    <a:pt x="23" y="87"/>
                    <a:pt x="25" y="87"/>
                  </a:cubicBezTo>
                  <a:cubicBezTo>
                    <a:pt x="28" y="87"/>
                    <a:pt x="29" y="84"/>
                    <a:pt x="30" y="81"/>
                  </a:cubicBezTo>
                  <a:cubicBezTo>
                    <a:pt x="30" y="79"/>
                    <a:pt x="30" y="76"/>
                    <a:pt x="32" y="76"/>
                  </a:cubicBezTo>
                  <a:cubicBezTo>
                    <a:pt x="33" y="76"/>
                    <a:pt x="34" y="77"/>
                    <a:pt x="34" y="78"/>
                  </a:cubicBezTo>
                  <a:cubicBezTo>
                    <a:pt x="35" y="78"/>
                    <a:pt x="35" y="79"/>
                    <a:pt x="35" y="79"/>
                  </a:cubicBezTo>
                  <a:cubicBezTo>
                    <a:pt x="35" y="83"/>
                    <a:pt x="31" y="85"/>
                    <a:pt x="31" y="89"/>
                  </a:cubicBezTo>
                  <a:cubicBezTo>
                    <a:pt x="31" y="92"/>
                    <a:pt x="33" y="93"/>
                    <a:pt x="33" y="96"/>
                  </a:cubicBezTo>
                  <a:cubicBezTo>
                    <a:pt x="33" y="98"/>
                    <a:pt x="31" y="99"/>
                    <a:pt x="30" y="100"/>
                  </a:cubicBezTo>
                  <a:cubicBezTo>
                    <a:pt x="29" y="101"/>
                    <a:pt x="29" y="102"/>
                    <a:pt x="28" y="104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9" y="110"/>
                    <a:pt x="30" y="112"/>
                    <a:pt x="34" y="115"/>
                  </a:cubicBezTo>
                  <a:cubicBezTo>
                    <a:pt x="37" y="118"/>
                    <a:pt x="38" y="114"/>
                    <a:pt x="39" y="111"/>
                  </a:cubicBezTo>
                  <a:cubicBezTo>
                    <a:pt x="39" y="101"/>
                    <a:pt x="42" y="93"/>
                    <a:pt x="44" y="78"/>
                  </a:cubicBezTo>
                  <a:cubicBezTo>
                    <a:pt x="44" y="75"/>
                    <a:pt x="47" y="75"/>
                    <a:pt x="47" y="78"/>
                  </a:cubicBezTo>
                  <a:cubicBezTo>
                    <a:pt x="46" y="99"/>
                    <a:pt x="39" y="123"/>
                    <a:pt x="39" y="127"/>
                  </a:cubicBezTo>
                  <a:cubicBezTo>
                    <a:pt x="38" y="131"/>
                    <a:pt x="39" y="132"/>
                    <a:pt x="41" y="130"/>
                  </a:cubicBezTo>
                  <a:cubicBezTo>
                    <a:pt x="44" y="128"/>
                    <a:pt x="46" y="124"/>
                    <a:pt x="45" y="122"/>
                  </a:cubicBezTo>
                  <a:cubicBezTo>
                    <a:pt x="45" y="120"/>
                    <a:pt x="45" y="118"/>
                    <a:pt x="48" y="117"/>
                  </a:cubicBezTo>
                  <a:cubicBezTo>
                    <a:pt x="50" y="116"/>
                    <a:pt x="52" y="113"/>
                    <a:pt x="51" y="109"/>
                  </a:cubicBezTo>
                  <a:cubicBezTo>
                    <a:pt x="50" y="106"/>
                    <a:pt x="52" y="103"/>
                    <a:pt x="56" y="100"/>
                  </a:cubicBezTo>
                  <a:cubicBezTo>
                    <a:pt x="60" y="97"/>
                    <a:pt x="60" y="90"/>
                    <a:pt x="58" y="88"/>
                  </a:cubicBezTo>
                  <a:cubicBezTo>
                    <a:pt x="56" y="86"/>
                    <a:pt x="56" y="83"/>
                    <a:pt x="58" y="80"/>
                  </a:cubicBezTo>
                  <a:cubicBezTo>
                    <a:pt x="60" y="77"/>
                    <a:pt x="59" y="73"/>
                    <a:pt x="55" y="71"/>
                  </a:cubicBezTo>
                  <a:cubicBezTo>
                    <a:pt x="52" y="69"/>
                    <a:pt x="54" y="65"/>
                    <a:pt x="53" y="60"/>
                  </a:cubicBezTo>
                  <a:cubicBezTo>
                    <a:pt x="52" y="53"/>
                    <a:pt x="42" y="55"/>
                    <a:pt x="40" y="60"/>
                  </a:cubicBezTo>
                  <a:cubicBezTo>
                    <a:pt x="39" y="65"/>
                    <a:pt x="36" y="67"/>
                    <a:pt x="33" y="68"/>
                  </a:cubicBezTo>
                  <a:cubicBezTo>
                    <a:pt x="30" y="69"/>
                    <a:pt x="29" y="66"/>
                    <a:pt x="31" y="64"/>
                  </a:cubicBezTo>
                  <a:cubicBezTo>
                    <a:pt x="33" y="62"/>
                    <a:pt x="33" y="61"/>
                    <a:pt x="32" y="58"/>
                  </a:cubicBezTo>
                  <a:cubicBezTo>
                    <a:pt x="32" y="56"/>
                    <a:pt x="29" y="54"/>
                    <a:pt x="33" y="50"/>
                  </a:cubicBezTo>
                  <a:cubicBezTo>
                    <a:pt x="38" y="45"/>
                    <a:pt x="34" y="41"/>
                    <a:pt x="32" y="40"/>
                  </a:cubicBezTo>
                  <a:cubicBezTo>
                    <a:pt x="29" y="39"/>
                    <a:pt x="27" y="34"/>
                    <a:pt x="33" y="30"/>
                  </a:cubicBezTo>
                  <a:cubicBezTo>
                    <a:pt x="40" y="26"/>
                    <a:pt x="37" y="19"/>
                    <a:pt x="33" y="18"/>
                  </a:cubicBezTo>
                  <a:cubicBezTo>
                    <a:pt x="29" y="17"/>
                    <a:pt x="28" y="14"/>
                    <a:pt x="28" y="10"/>
                  </a:cubicBezTo>
                  <a:cubicBezTo>
                    <a:pt x="26" y="0"/>
                    <a:pt x="13" y="4"/>
                    <a:pt x="15" y="12"/>
                  </a:cubicBezTo>
                  <a:cubicBezTo>
                    <a:pt x="16" y="18"/>
                    <a:pt x="13" y="18"/>
                    <a:pt x="9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5" name="Freeform 83">
              <a:extLst>
                <a:ext uri="{FF2B5EF4-FFF2-40B4-BE49-F238E27FC236}">
                  <a16:creationId xmlns:a16="http://schemas.microsoft.com/office/drawing/2014/main" id="{EBD9563F-8188-4A94-A1AF-9E55F0EA5C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4" y="1406"/>
              <a:ext cx="113" cy="170"/>
            </a:xfrm>
            <a:custGeom>
              <a:avLst/>
              <a:gdLst>
                <a:gd name="T0" fmla="*/ 16 w 53"/>
                <a:gd name="T1" fmla="*/ 9 h 79"/>
                <a:gd name="T2" fmla="*/ 19 w 53"/>
                <a:gd name="T3" fmla="*/ 20 h 79"/>
                <a:gd name="T4" fmla="*/ 20 w 53"/>
                <a:gd name="T5" fmla="*/ 28 h 79"/>
                <a:gd name="T6" fmla="*/ 23 w 53"/>
                <a:gd name="T7" fmla="*/ 35 h 79"/>
                <a:gd name="T8" fmla="*/ 28 w 53"/>
                <a:gd name="T9" fmla="*/ 41 h 79"/>
                <a:gd name="T10" fmla="*/ 34 w 53"/>
                <a:gd name="T11" fmla="*/ 47 h 79"/>
                <a:gd name="T12" fmla="*/ 33 w 53"/>
                <a:gd name="T13" fmla="*/ 53 h 79"/>
                <a:gd name="T14" fmla="*/ 31 w 53"/>
                <a:gd name="T15" fmla="*/ 53 h 79"/>
                <a:gd name="T16" fmla="*/ 26 w 53"/>
                <a:gd name="T17" fmla="*/ 47 h 79"/>
                <a:gd name="T18" fmla="*/ 19 w 53"/>
                <a:gd name="T19" fmla="*/ 43 h 79"/>
                <a:gd name="T20" fmla="*/ 10 w 53"/>
                <a:gd name="T21" fmla="*/ 43 h 79"/>
                <a:gd name="T22" fmla="*/ 2 w 53"/>
                <a:gd name="T23" fmla="*/ 50 h 79"/>
                <a:gd name="T24" fmla="*/ 9 w 53"/>
                <a:gd name="T25" fmla="*/ 57 h 79"/>
                <a:gd name="T26" fmla="*/ 10 w 53"/>
                <a:gd name="T27" fmla="*/ 64 h 79"/>
                <a:gd name="T28" fmla="*/ 15 w 53"/>
                <a:gd name="T29" fmla="*/ 70 h 79"/>
                <a:gd name="T30" fmla="*/ 24 w 53"/>
                <a:gd name="T31" fmla="*/ 72 h 79"/>
                <a:gd name="T32" fmla="*/ 32 w 53"/>
                <a:gd name="T33" fmla="*/ 74 h 79"/>
                <a:gd name="T34" fmla="*/ 40 w 53"/>
                <a:gd name="T35" fmla="*/ 74 h 79"/>
                <a:gd name="T36" fmla="*/ 48 w 53"/>
                <a:gd name="T37" fmla="*/ 78 h 79"/>
                <a:gd name="T38" fmla="*/ 47 w 53"/>
                <a:gd name="T39" fmla="*/ 73 h 79"/>
                <a:gd name="T40" fmla="*/ 31 w 53"/>
                <a:gd name="T41" fmla="*/ 65 h 79"/>
                <a:gd name="T42" fmla="*/ 20 w 53"/>
                <a:gd name="T43" fmla="*/ 58 h 79"/>
                <a:gd name="T44" fmla="*/ 21 w 53"/>
                <a:gd name="T45" fmla="*/ 55 h 79"/>
                <a:gd name="T46" fmla="*/ 49 w 53"/>
                <a:gd name="T47" fmla="*/ 70 h 79"/>
                <a:gd name="T48" fmla="*/ 51 w 53"/>
                <a:gd name="T49" fmla="*/ 67 h 79"/>
                <a:gd name="T50" fmla="*/ 47 w 53"/>
                <a:gd name="T51" fmla="*/ 61 h 79"/>
                <a:gd name="T52" fmla="*/ 47 w 53"/>
                <a:gd name="T53" fmla="*/ 54 h 79"/>
                <a:gd name="T54" fmla="*/ 31 w 53"/>
                <a:gd name="T55" fmla="*/ 28 h 79"/>
                <a:gd name="T56" fmla="*/ 27 w 53"/>
                <a:gd name="T57" fmla="*/ 20 h 79"/>
                <a:gd name="T58" fmla="*/ 29 w 53"/>
                <a:gd name="T59" fmla="*/ 19 h 79"/>
                <a:gd name="T60" fmla="*/ 38 w 53"/>
                <a:gd name="T61" fmla="*/ 32 h 79"/>
                <a:gd name="T62" fmla="*/ 49 w 53"/>
                <a:gd name="T63" fmla="*/ 50 h 79"/>
                <a:gd name="T64" fmla="*/ 53 w 53"/>
                <a:gd name="T65" fmla="*/ 52 h 79"/>
                <a:gd name="T66" fmla="*/ 48 w 53"/>
                <a:gd name="T67" fmla="*/ 38 h 79"/>
                <a:gd name="T68" fmla="*/ 46 w 53"/>
                <a:gd name="T69" fmla="*/ 29 h 79"/>
                <a:gd name="T70" fmla="*/ 43 w 53"/>
                <a:gd name="T71" fmla="*/ 24 h 79"/>
                <a:gd name="T72" fmla="*/ 41 w 53"/>
                <a:gd name="T73" fmla="*/ 15 h 79"/>
                <a:gd name="T74" fmla="*/ 36 w 53"/>
                <a:gd name="T75" fmla="*/ 10 h 79"/>
                <a:gd name="T76" fmla="*/ 27 w 53"/>
                <a:gd name="T77" fmla="*/ 6 h 79"/>
                <a:gd name="T78" fmla="*/ 16 w 53"/>
                <a:gd name="T79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79">
                  <a:moveTo>
                    <a:pt x="16" y="9"/>
                  </a:moveTo>
                  <a:cubicBezTo>
                    <a:pt x="15" y="14"/>
                    <a:pt x="20" y="14"/>
                    <a:pt x="19" y="20"/>
                  </a:cubicBezTo>
                  <a:cubicBezTo>
                    <a:pt x="18" y="23"/>
                    <a:pt x="16" y="26"/>
                    <a:pt x="20" y="28"/>
                  </a:cubicBezTo>
                  <a:cubicBezTo>
                    <a:pt x="23" y="30"/>
                    <a:pt x="24" y="31"/>
                    <a:pt x="23" y="35"/>
                  </a:cubicBezTo>
                  <a:cubicBezTo>
                    <a:pt x="22" y="38"/>
                    <a:pt x="24" y="39"/>
                    <a:pt x="28" y="41"/>
                  </a:cubicBezTo>
                  <a:cubicBezTo>
                    <a:pt x="33" y="42"/>
                    <a:pt x="35" y="43"/>
                    <a:pt x="34" y="47"/>
                  </a:cubicBezTo>
                  <a:cubicBezTo>
                    <a:pt x="33" y="52"/>
                    <a:pt x="32" y="52"/>
                    <a:pt x="33" y="53"/>
                  </a:cubicBezTo>
                  <a:cubicBezTo>
                    <a:pt x="33" y="54"/>
                    <a:pt x="33" y="56"/>
                    <a:pt x="31" y="53"/>
                  </a:cubicBezTo>
                  <a:cubicBezTo>
                    <a:pt x="29" y="51"/>
                    <a:pt x="26" y="50"/>
                    <a:pt x="26" y="47"/>
                  </a:cubicBezTo>
                  <a:cubicBezTo>
                    <a:pt x="25" y="44"/>
                    <a:pt x="23" y="42"/>
                    <a:pt x="19" y="43"/>
                  </a:cubicBezTo>
                  <a:cubicBezTo>
                    <a:pt x="15" y="45"/>
                    <a:pt x="12" y="44"/>
                    <a:pt x="10" y="43"/>
                  </a:cubicBezTo>
                  <a:cubicBezTo>
                    <a:pt x="7" y="43"/>
                    <a:pt x="0" y="45"/>
                    <a:pt x="2" y="50"/>
                  </a:cubicBezTo>
                  <a:cubicBezTo>
                    <a:pt x="4" y="56"/>
                    <a:pt x="6" y="56"/>
                    <a:pt x="9" y="57"/>
                  </a:cubicBezTo>
                  <a:cubicBezTo>
                    <a:pt x="11" y="58"/>
                    <a:pt x="13" y="60"/>
                    <a:pt x="10" y="64"/>
                  </a:cubicBezTo>
                  <a:cubicBezTo>
                    <a:pt x="7" y="68"/>
                    <a:pt x="12" y="71"/>
                    <a:pt x="15" y="70"/>
                  </a:cubicBezTo>
                  <a:cubicBezTo>
                    <a:pt x="17" y="68"/>
                    <a:pt x="23" y="67"/>
                    <a:pt x="24" y="72"/>
                  </a:cubicBezTo>
                  <a:cubicBezTo>
                    <a:pt x="24" y="76"/>
                    <a:pt x="29" y="76"/>
                    <a:pt x="32" y="74"/>
                  </a:cubicBezTo>
                  <a:cubicBezTo>
                    <a:pt x="35" y="71"/>
                    <a:pt x="38" y="72"/>
                    <a:pt x="40" y="74"/>
                  </a:cubicBezTo>
                  <a:cubicBezTo>
                    <a:pt x="41" y="76"/>
                    <a:pt x="43" y="79"/>
                    <a:pt x="48" y="78"/>
                  </a:cubicBezTo>
                  <a:cubicBezTo>
                    <a:pt x="53" y="76"/>
                    <a:pt x="50" y="74"/>
                    <a:pt x="47" y="73"/>
                  </a:cubicBezTo>
                  <a:cubicBezTo>
                    <a:pt x="44" y="72"/>
                    <a:pt x="34" y="68"/>
                    <a:pt x="31" y="65"/>
                  </a:cubicBezTo>
                  <a:cubicBezTo>
                    <a:pt x="28" y="63"/>
                    <a:pt x="21" y="59"/>
                    <a:pt x="20" y="58"/>
                  </a:cubicBezTo>
                  <a:cubicBezTo>
                    <a:pt x="18" y="56"/>
                    <a:pt x="19" y="54"/>
                    <a:pt x="21" y="55"/>
                  </a:cubicBezTo>
                  <a:cubicBezTo>
                    <a:pt x="24" y="57"/>
                    <a:pt x="46" y="69"/>
                    <a:pt x="49" y="70"/>
                  </a:cubicBezTo>
                  <a:cubicBezTo>
                    <a:pt x="51" y="72"/>
                    <a:pt x="53" y="71"/>
                    <a:pt x="51" y="67"/>
                  </a:cubicBezTo>
                  <a:cubicBezTo>
                    <a:pt x="49" y="64"/>
                    <a:pt x="46" y="63"/>
                    <a:pt x="47" y="61"/>
                  </a:cubicBezTo>
                  <a:cubicBezTo>
                    <a:pt x="49" y="58"/>
                    <a:pt x="48" y="56"/>
                    <a:pt x="47" y="54"/>
                  </a:cubicBezTo>
                  <a:cubicBezTo>
                    <a:pt x="45" y="52"/>
                    <a:pt x="35" y="34"/>
                    <a:pt x="31" y="28"/>
                  </a:cubicBezTo>
                  <a:cubicBezTo>
                    <a:pt x="28" y="23"/>
                    <a:pt x="27" y="22"/>
                    <a:pt x="27" y="20"/>
                  </a:cubicBezTo>
                  <a:cubicBezTo>
                    <a:pt x="26" y="18"/>
                    <a:pt x="28" y="17"/>
                    <a:pt x="29" y="19"/>
                  </a:cubicBezTo>
                  <a:cubicBezTo>
                    <a:pt x="30" y="21"/>
                    <a:pt x="35" y="26"/>
                    <a:pt x="38" y="32"/>
                  </a:cubicBezTo>
                  <a:cubicBezTo>
                    <a:pt x="41" y="38"/>
                    <a:pt x="47" y="47"/>
                    <a:pt x="49" y="50"/>
                  </a:cubicBezTo>
                  <a:cubicBezTo>
                    <a:pt x="50" y="54"/>
                    <a:pt x="53" y="58"/>
                    <a:pt x="53" y="52"/>
                  </a:cubicBezTo>
                  <a:cubicBezTo>
                    <a:pt x="53" y="46"/>
                    <a:pt x="52" y="42"/>
                    <a:pt x="48" y="38"/>
                  </a:cubicBezTo>
                  <a:cubicBezTo>
                    <a:pt x="45" y="35"/>
                    <a:pt x="46" y="31"/>
                    <a:pt x="46" y="29"/>
                  </a:cubicBezTo>
                  <a:cubicBezTo>
                    <a:pt x="46" y="27"/>
                    <a:pt x="45" y="26"/>
                    <a:pt x="43" y="24"/>
                  </a:cubicBezTo>
                  <a:cubicBezTo>
                    <a:pt x="41" y="21"/>
                    <a:pt x="41" y="18"/>
                    <a:pt x="41" y="15"/>
                  </a:cubicBezTo>
                  <a:cubicBezTo>
                    <a:pt x="40" y="12"/>
                    <a:pt x="40" y="10"/>
                    <a:pt x="36" y="10"/>
                  </a:cubicBezTo>
                  <a:cubicBezTo>
                    <a:pt x="32" y="10"/>
                    <a:pt x="29" y="12"/>
                    <a:pt x="27" y="6"/>
                  </a:cubicBezTo>
                  <a:cubicBezTo>
                    <a:pt x="26" y="3"/>
                    <a:pt x="17" y="0"/>
                    <a:pt x="16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6" name="Freeform 84">
              <a:extLst>
                <a:ext uri="{FF2B5EF4-FFF2-40B4-BE49-F238E27FC236}">
                  <a16:creationId xmlns:a16="http://schemas.microsoft.com/office/drawing/2014/main" id="{8C17B164-52DD-43C5-821D-F8375DF6904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91" y="1413"/>
              <a:ext cx="113" cy="66"/>
            </a:xfrm>
            <a:custGeom>
              <a:avLst/>
              <a:gdLst>
                <a:gd name="T0" fmla="*/ 9 w 53"/>
                <a:gd name="T1" fmla="*/ 21 h 31"/>
                <a:gd name="T2" fmla="*/ 11 w 53"/>
                <a:gd name="T3" fmla="*/ 28 h 31"/>
                <a:gd name="T4" fmla="*/ 15 w 53"/>
                <a:gd name="T5" fmla="*/ 29 h 31"/>
                <a:gd name="T6" fmla="*/ 23 w 53"/>
                <a:gd name="T7" fmla="*/ 27 h 31"/>
                <a:gd name="T8" fmla="*/ 30 w 53"/>
                <a:gd name="T9" fmla="*/ 30 h 31"/>
                <a:gd name="T10" fmla="*/ 39 w 53"/>
                <a:gd name="T11" fmla="*/ 26 h 31"/>
                <a:gd name="T12" fmla="*/ 47 w 53"/>
                <a:gd name="T13" fmla="*/ 31 h 31"/>
                <a:gd name="T14" fmla="*/ 51 w 53"/>
                <a:gd name="T15" fmla="*/ 28 h 31"/>
                <a:gd name="T16" fmla="*/ 53 w 53"/>
                <a:gd name="T17" fmla="*/ 25 h 31"/>
                <a:gd name="T18" fmla="*/ 49 w 53"/>
                <a:gd name="T19" fmla="*/ 22 h 31"/>
                <a:gd name="T20" fmla="*/ 43 w 53"/>
                <a:gd name="T21" fmla="*/ 22 h 31"/>
                <a:gd name="T22" fmla="*/ 37 w 53"/>
                <a:gd name="T23" fmla="*/ 21 h 31"/>
                <a:gd name="T24" fmla="*/ 18 w 53"/>
                <a:gd name="T25" fmla="*/ 17 h 31"/>
                <a:gd name="T26" fmla="*/ 25 w 53"/>
                <a:gd name="T27" fmla="*/ 15 h 31"/>
                <a:gd name="T28" fmla="*/ 44 w 53"/>
                <a:gd name="T29" fmla="*/ 18 h 31"/>
                <a:gd name="T30" fmla="*/ 50 w 53"/>
                <a:gd name="T31" fmla="*/ 15 h 31"/>
                <a:gd name="T32" fmla="*/ 47 w 53"/>
                <a:gd name="T33" fmla="*/ 12 h 31"/>
                <a:gd name="T34" fmla="*/ 41 w 53"/>
                <a:gd name="T35" fmla="*/ 9 h 31"/>
                <a:gd name="T36" fmla="*/ 36 w 53"/>
                <a:gd name="T37" fmla="*/ 8 h 31"/>
                <a:gd name="T38" fmla="*/ 31 w 53"/>
                <a:gd name="T39" fmla="*/ 5 h 31"/>
                <a:gd name="T40" fmla="*/ 26 w 53"/>
                <a:gd name="T41" fmla="*/ 6 h 31"/>
                <a:gd name="T42" fmla="*/ 15 w 53"/>
                <a:gd name="T43" fmla="*/ 0 h 31"/>
                <a:gd name="T44" fmla="*/ 9 w 53"/>
                <a:gd name="T45" fmla="*/ 6 h 31"/>
                <a:gd name="T46" fmla="*/ 0 w 53"/>
                <a:gd name="T47" fmla="*/ 11 h 31"/>
                <a:gd name="T48" fmla="*/ 0 w 53"/>
                <a:gd name="T49" fmla="*/ 14 h 31"/>
                <a:gd name="T50" fmla="*/ 9 w 53"/>
                <a:gd name="T51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9" y="21"/>
                  </a:moveTo>
                  <a:cubicBezTo>
                    <a:pt x="10" y="23"/>
                    <a:pt x="10" y="26"/>
                    <a:pt x="11" y="28"/>
                  </a:cubicBezTo>
                  <a:cubicBezTo>
                    <a:pt x="12" y="30"/>
                    <a:pt x="13" y="29"/>
                    <a:pt x="15" y="29"/>
                  </a:cubicBezTo>
                  <a:cubicBezTo>
                    <a:pt x="18" y="29"/>
                    <a:pt x="20" y="27"/>
                    <a:pt x="23" y="27"/>
                  </a:cubicBezTo>
                  <a:cubicBezTo>
                    <a:pt x="26" y="27"/>
                    <a:pt x="27" y="30"/>
                    <a:pt x="30" y="30"/>
                  </a:cubicBezTo>
                  <a:cubicBezTo>
                    <a:pt x="34" y="30"/>
                    <a:pt x="35" y="26"/>
                    <a:pt x="39" y="26"/>
                  </a:cubicBezTo>
                  <a:cubicBezTo>
                    <a:pt x="42" y="26"/>
                    <a:pt x="43" y="31"/>
                    <a:pt x="47" y="31"/>
                  </a:cubicBezTo>
                  <a:cubicBezTo>
                    <a:pt x="49" y="31"/>
                    <a:pt x="50" y="29"/>
                    <a:pt x="51" y="28"/>
                  </a:cubicBezTo>
                  <a:cubicBezTo>
                    <a:pt x="52" y="27"/>
                    <a:pt x="53" y="26"/>
                    <a:pt x="53" y="25"/>
                  </a:cubicBezTo>
                  <a:cubicBezTo>
                    <a:pt x="53" y="23"/>
                    <a:pt x="51" y="22"/>
                    <a:pt x="49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1" y="22"/>
                    <a:pt x="39" y="21"/>
                    <a:pt x="37" y="21"/>
                  </a:cubicBezTo>
                  <a:cubicBezTo>
                    <a:pt x="30" y="19"/>
                    <a:pt x="24" y="21"/>
                    <a:pt x="18" y="17"/>
                  </a:cubicBezTo>
                  <a:cubicBezTo>
                    <a:pt x="17" y="15"/>
                    <a:pt x="22" y="15"/>
                    <a:pt x="25" y="15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7" y="18"/>
                    <a:pt x="50" y="18"/>
                    <a:pt x="50" y="15"/>
                  </a:cubicBezTo>
                  <a:cubicBezTo>
                    <a:pt x="50" y="14"/>
                    <a:pt x="48" y="13"/>
                    <a:pt x="47" y="12"/>
                  </a:cubicBezTo>
                  <a:cubicBezTo>
                    <a:pt x="45" y="10"/>
                    <a:pt x="44" y="9"/>
                    <a:pt x="41" y="9"/>
                  </a:cubicBezTo>
                  <a:cubicBezTo>
                    <a:pt x="39" y="9"/>
                    <a:pt x="38" y="9"/>
                    <a:pt x="36" y="8"/>
                  </a:cubicBezTo>
                  <a:cubicBezTo>
                    <a:pt x="34" y="8"/>
                    <a:pt x="35" y="6"/>
                    <a:pt x="31" y="5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1" y="6"/>
                    <a:pt x="20" y="0"/>
                    <a:pt x="15" y="0"/>
                  </a:cubicBezTo>
                  <a:cubicBezTo>
                    <a:pt x="11" y="0"/>
                    <a:pt x="12" y="4"/>
                    <a:pt x="9" y="6"/>
                  </a:cubicBezTo>
                  <a:cubicBezTo>
                    <a:pt x="6" y="8"/>
                    <a:pt x="3" y="7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9"/>
                    <a:pt x="6" y="18"/>
                    <a:pt x="9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7" name="Freeform 85">
              <a:extLst>
                <a:ext uri="{FF2B5EF4-FFF2-40B4-BE49-F238E27FC236}">
                  <a16:creationId xmlns:a16="http://schemas.microsoft.com/office/drawing/2014/main" id="{0D2407A8-2D9D-46BB-AD85-260D1C5A46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24" y="1254"/>
              <a:ext cx="308" cy="172"/>
            </a:xfrm>
            <a:custGeom>
              <a:avLst/>
              <a:gdLst>
                <a:gd name="T0" fmla="*/ 44 w 144"/>
                <a:gd name="T1" fmla="*/ 46 h 80"/>
                <a:gd name="T2" fmla="*/ 64 w 144"/>
                <a:gd name="T3" fmla="*/ 46 h 80"/>
                <a:gd name="T4" fmla="*/ 56 w 144"/>
                <a:gd name="T5" fmla="*/ 41 h 80"/>
                <a:gd name="T6" fmla="*/ 26 w 144"/>
                <a:gd name="T7" fmla="*/ 37 h 80"/>
                <a:gd name="T8" fmla="*/ 36 w 144"/>
                <a:gd name="T9" fmla="*/ 34 h 80"/>
                <a:gd name="T10" fmla="*/ 65 w 144"/>
                <a:gd name="T11" fmla="*/ 36 h 80"/>
                <a:gd name="T12" fmla="*/ 58 w 144"/>
                <a:gd name="T13" fmla="*/ 29 h 80"/>
                <a:gd name="T14" fmla="*/ 84 w 144"/>
                <a:gd name="T15" fmla="*/ 40 h 80"/>
                <a:gd name="T16" fmla="*/ 66 w 144"/>
                <a:gd name="T17" fmla="*/ 22 h 80"/>
                <a:gd name="T18" fmla="*/ 56 w 144"/>
                <a:gd name="T19" fmla="*/ 11 h 80"/>
                <a:gd name="T20" fmla="*/ 79 w 144"/>
                <a:gd name="T21" fmla="*/ 28 h 80"/>
                <a:gd name="T22" fmla="*/ 92 w 144"/>
                <a:gd name="T23" fmla="*/ 30 h 80"/>
                <a:gd name="T24" fmla="*/ 98 w 144"/>
                <a:gd name="T25" fmla="*/ 43 h 80"/>
                <a:gd name="T26" fmla="*/ 83 w 144"/>
                <a:gd name="T27" fmla="*/ 48 h 80"/>
                <a:gd name="T28" fmla="*/ 86 w 144"/>
                <a:gd name="T29" fmla="*/ 64 h 80"/>
                <a:gd name="T30" fmla="*/ 97 w 144"/>
                <a:gd name="T31" fmla="*/ 68 h 80"/>
                <a:gd name="T32" fmla="*/ 114 w 144"/>
                <a:gd name="T33" fmla="*/ 75 h 80"/>
                <a:gd name="T34" fmla="*/ 118 w 144"/>
                <a:gd name="T35" fmla="*/ 74 h 80"/>
                <a:gd name="T36" fmla="*/ 99 w 144"/>
                <a:gd name="T37" fmla="*/ 56 h 80"/>
                <a:gd name="T38" fmla="*/ 114 w 144"/>
                <a:gd name="T39" fmla="*/ 66 h 80"/>
                <a:gd name="T40" fmla="*/ 127 w 144"/>
                <a:gd name="T41" fmla="*/ 75 h 80"/>
                <a:gd name="T42" fmla="*/ 117 w 144"/>
                <a:gd name="T43" fmla="*/ 61 h 80"/>
                <a:gd name="T44" fmla="*/ 128 w 144"/>
                <a:gd name="T45" fmla="*/ 66 h 80"/>
                <a:gd name="T46" fmla="*/ 123 w 144"/>
                <a:gd name="T47" fmla="*/ 46 h 80"/>
                <a:gd name="T48" fmla="*/ 125 w 144"/>
                <a:gd name="T49" fmla="*/ 43 h 80"/>
                <a:gd name="T50" fmla="*/ 140 w 144"/>
                <a:gd name="T51" fmla="*/ 71 h 80"/>
                <a:gd name="T52" fmla="*/ 144 w 144"/>
                <a:gd name="T53" fmla="*/ 55 h 80"/>
                <a:gd name="T54" fmla="*/ 135 w 144"/>
                <a:gd name="T55" fmla="*/ 36 h 80"/>
                <a:gd name="T56" fmla="*/ 122 w 144"/>
                <a:gd name="T57" fmla="*/ 28 h 80"/>
                <a:gd name="T58" fmla="*/ 121 w 144"/>
                <a:gd name="T59" fmla="*/ 52 h 80"/>
                <a:gd name="T60" fmla="*/ 105 w 144"/>
                <a:gd name="T61" fmla="*/ 46 h 80"/>
                <a:gd name="T62" fmla="*/ 94 w 144"/>
                <a:gd name="T63" fmla="*/ 22 h 80"/>
                <a:gd name="T64" fmla="*/ 100 w 144"/>
                <a:gd name="T65" fmla="*/ 28 h 80"/>
                <a:gd name="T66" fmla="*/ 110 w 144"/>
                <a:gd name="T67" fmla="*/ 45 h 80"/>
                <a:gd name="T68" fmla="*/ 109 w 144"/>
                <a:gd name="T69" fmla="*/ 36 h 80"/>
                <a:gd name="T70" fmla="*/ 106 w 144"/>
                <a:gd name="T71" fmla="*/ 21 h 80"/>
                <a:gd name="T72" fmla="*/ 94 w 144"/>
                <a:gd name="T73" fmla="*/ 11 h 80"/>
                <a:gd name="T74" fmla="*/ 84 w 144"/>
                <a:gd name="T75" fmla="*/ 15 h 80"/>
                <a:gd name="T76" fmla="*/ 85 w 144"/>
                <a:gd name="T77" fmla="*/ 24 h 80"/>
                <a:gd name="T78" fmla="*/ 76 w 144"/>
                <a:gd name="T79" fmla="*/ 10 h 80"/>
                <a:gd name="T80" fmla="*/ 62 w 144"/>
                <a:gd name="T81" fmla="*/ 1 h 80"/>
                <a:gd name="T82" fmla="*/ 51 w 144"/>
                <a:gd name="T83" fmla="*/ 3 h 80"/>
                <a:gd name="T84" fmla="*/ 42 w 144"/>
                <a:gd name="T85" fmla="*/ 12 h 80"/>
                <a:gd name="T86" fmla="*/ 51 w 144"/>
                <a:gd name="T87" fmla="*/ 23 h 80"/>
                <a:gd name="T88" fmla="*/ 39 w 144"/>
                <a:gd name="T89" fmla="*/ 23 h 80"/>
                <a:gd name="T90" fmla="*/ 21 w 144"/>
                <a:gd name="T91" fmla="*/ 21 h 80"/>
                <a:gd name="T92" fmla="*/ 10 w 144"/>
                <a:gd name="T93" fmla="*/ 28 h 80"/>
                <a:gd name="T94" fmla="*/ 2 w 144"/>
                <a:gd name="T95" fmla="*/ 39 h 80"/>
                <a:gd name="T96" fmla="*/ 17 w 144"/>
                <a:gd name="T97" fmla="*/ 50 h 80"/>
                <a:gd name="T98" fmla="*/ 34 w 144"/>
                <a:gd name="T99" fmla="*/ 4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80">
                  <a:moveTo>
                    <a:pt x="34" y="49"/>
                  </a:moveTo>
                  <a:cubicBezTo>
                    <a:pt x="36" y="49"/>
                    <a:pt x="37" y="47"/>
                    <a:pt x="39" y="47"/>
                  </a:cubicBezTo>
                  <a:cubicBezTo>
                    <a:pt x="41" y="47"/>
                    <a:pt x="42" y="46"/>
                    <a:pt x="44" y="46"/>
                  </a:cubicBezTo>
                  <a:cubicBezTo>
                    <a:pt x="46" y="46"/>
                    <a:pt x="47" y="48"/>
                    <a:pt x="50" y="48"/>
                  </a:cubicBezTo>
                  <a:cubicBezTo>
                    <a:pt x="54" y="48"/>
                    <a:pt x="55" y="45"/>
                    <a:pt x="59" y="45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6"/>
                    <a:pt x="66" y="47"/>
                    <a:pt x="66" y="45"/>
                  </a:cubicBezTo>
                  <a:cubicBezTo>
                    <a:pt x="66" y="44"/>
                    <a:pt x="64" y="43"/>
                    <a:pt x="63" y="43"/>
                  </a:cubicBezTo>
                  <a:cubicBezTo>
                    <a:pt x="60" y="42"/>
                    <a:pt x="58" y="41"/>
                    <a:pt x="56" y="41"/>
                  </a:cubicBezTo>
                  <a:cubicBezTo>
                    <a:pt x="52" y="39"/>
                    <a:pt x="49" y="39"/>
                    <a:pt x="45" y="38"/>
                  </a:cubicBezTo>
                  <a:cubicBezTo>
                    <a:pt x="40" y="38"/>
                    <a:pt x="37" y="37"/>
                    <a:pt x="33" y="37"/>
                  </a:cubicBezTo>
                  <a:cubicBezTo>
                    <a:pt x="30" y="37"/>
                    <a:pt x="28" y="37"/>
                    <a:pt x="26" y="37"/>
                  </a:cubicBezTo>
                  <a:cubicBezTo>
                    <a:pt x="24" y="37"/>
                    <a:pt x="22" y="37"/>
                    <a:pt x="22" y="36"/>
                  </a:cubicBezTo>
                  <a:cubicBezTo>
                    <a:pt x="22" y="35"/>
                    <a:pt x="24" y="35"/>
                    <a:pt x="2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8" y="34"/>
                    <a:pt x="40" y="34"/>
                    <a:pt x="42" y="34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3" y="37"/>
                    <a:pt x="65" y="37"/>
                    <a:pt x="65" y="36"/>
                  </a:cubicBezTo>
                  <a:cubicBezTo>
                    <a:pt x="65" y="35"/>
                    <a:pt x="63" y="34"/>
                    <a:pt x="62" y="33"/>
                  </a:cubicBezTo>
                  <a:cubicBezTo>
                    <a:pt x="58" y="33"/>
                    <a:pt x="54" y="33"/>
                    <a:pt x="54" y="29"/>
                  </a:cubicBezTo>
                  <a:cubicBezTo>
                    <a:pt x="54" y="28"/>
                    <a:pt x="56" y="29"/>
                    <a:pt x="58" y="29"/>
                  </a:cubicBezTo>
                  <a:cubicBezTo>
                    <a:pt x="63" y="29"/>
                    <a:pt x="66" y="30"/>
                    <a:pt x="69" y="34"/>
                  </a:cubicBezTo>
                  <a:cubicBezTo>
                    <a:pt x="72" y="38"/>
                    <a:pt x="74" y="42"/>
                    <a:pt x="79" y="42"/>
                  </a:cubicBezTo>
                  <a:cubicBezTo>
                    <a:pt x="81" y="42"/>
                    <a:pt x="84" y="42"/>
                    <a:pt x="84" y="40"/>
                  </a:cubicBezTo>
                  <a:cubicBezTo>
                    <a:pt x="84" y="38"/>
                    <a:pt x="82" y="38"/>
                    <a:pt x="81" y="37"/>
                  </a:cubicBezTo>
                  <a:cubicBezTo>
                    <a:pt x="80" y="36"/>
                    <a:pt x="76" y="31"/>
                    <a:pt x="75" y="30"/>
                  </a:cubicBezTo>
                  <a:cubicBezTo>
                    <a:pt x="72" y="27"/>
                    <a:pt x="69" y="25"/>
                    <a:pt x="66" y="22"/>
                  </a:cubicBezTo>
                  <a:cubicBezTo>
                    <a:pt x="63" y="20"/>
                    <a:pt x="61" y="19"/>
                    <a:pt x="59" y="17"/>
                  </a:cubicBezTo>
                  <a:cubicBezTo>
                    <a:pt x="57" y="15"/>
                    <a:pt x="55" y="14"/>
                    <a:pt x="55" y="12"/>
                  </a:cubicBezTo>
                  <a:cubicBezTo>
                    <a:pt x="55" y="12"/>
                    <a:pt x="56" y="11"/>
                    <a:pt x="56" y="11"/>
                  </a:cubicBezTo>
                  <a:cubicBezTo>
                    <a:pt x="59" y="11"/>
                    <a:pt x="60" y="13"/>
                    <a:pt x="62" y="15"/>
                  </a:cubicBezTo>
                  <a:cubicBezTo>
                    <a:pt x="63" y="16"/>
                    <a:pt x="65" y="17"/>
                    <a:pt x="66" y="19"/>
                  </a:cubicBezTo>
                  <a:cubicBezTo>
                    <a:pt x="71" y="22"/>
                    <a:pt x="74" y="24"/>
                    <a:pt x="79" y="28"/>
                  </a:cubicBezTo>
                  <a:cubicBezTo>
                    <a:pt x="81" y="30"/>
                    <a:pt x="82" y="33"/>
                    <a:pt x="86" y="33"/>
                  </a:cubicBezTo>
                  <a:cubicBezTo>
                    <a:pt x="89" y="33"/>
                    <a:pt x="87" y="27"/>
                    <a:pt x="90" y="27"/>
                  </a:cubicBezTo>
                  <a:cubicBezTo>
                    <a:pt x="91" y="27"/>
                    <a:pt x="92" y="29"/>
                    <a:pt x="92" y="30"/>
                  </a:cubicBezTo>
                  <a:cubicBezTo>
                    <a:pt x="92" y="32"/>
                    <a:pt x="92" y="34"/>
                    <a:pt x="92" y="36"/>
                  </a:cubicBezTo>
                  <a:cubicBezTo>
                    <a:pt x="92" y="39"/>
                    <a:pt x="94" y="41"/>
                    <a:pt x="95" y="42"/>
                  </a:cubicBezTo>
                  <a:cubicBezTo>
                    <a:pt x="96" y="42"/>
                    <a:pt x="98" y="42"/>
                    <a:pt x="98" y="43"/>
                  </a:cubicBezTo>
                  <a:cubicBezTo>
                    <a:pt x="98" y="45"/>
                    <a:pt x="97" y="46"/>
                    <a:pt x="96" y="46"/>
                  </a:cubicBezTo>
                  <a:cubicBezTo>
                    <a:pt x="92" y="46"/>
                    <a:pt x="91" y="44"/>
                    <a:pt x="87" y="44"/>
                  </a:cubicBezTo>
                  <a:cubicBezTo>
                    <a:pt x="85" y="44"/>
                    <a:pt x="83" y="46"/>
                    <a:pt x="83" y="48"/>
                  </a:cubicBezTo>
                  <a:cubicBezTo>
                    <a:pt x="83" y="50"/>
                    <a:pt x="84" y="51"/>
                    <a:pt x="85" y="52"/>
                  </a:cubicBezTo>
                  <a:cubicBezTo>
                    <a:pt x="86" y="55"/>
                    <a:pt x="89" y="56"/>
                    <a:pt x="89" y="58"/>
                  </a:cubicBezTo>
                  <a:cubicBezTo>
                    <a:pt x="89" y="61"/>
                    <a:pt x="86" y="62"/>
                    <a:pt x="86" y="64"/>
                  </a:cubicBezTo>
                  <a:cubicBezTo>
                    <a:pt x="86" y="67"/>
                    <a:pt x="88" y="68"/>
                    <a:pt x="91" y="69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5" y="69"/>
                    <a:pt x="96" y="68"/>
                    <a:pt x="97" y="68"/>
                  </a:cubicBezTo>
                  <a:cubicBezTo>
                    <a:pt x="98" y="68"/>
                    <a:pt x="98" y="69"/>
                    <a:pt x="99" y="70"/>
                  </a:cubicBezTo>
                  <a:cubicBezTo>
                    <a:pt x="100" y="71"/>
                    <a:pt x="101" y="73"/>
                    <a:pt x="103" y="73"/>
                  </a:cubicBezTo>
                  <a:cubicBezTo>
                    <a:pt x="107" y="75"/>
                    <a:pt x="110" y="73"/>
                    <a:pt x="114" y="75"/>
                  </a:cubicBezTo>
                  <a:cubicBezTo>
                    <a:pt x="116" y="77"/>
                    <a:pt x="117" y="80"/>
                    <a:pt x="120" y="80"/>
                  </a:cubicBezTo>
                  <a:cubicBezTo>
                    <a:pt x="121" y="80"/>
                    <a:pt x="122" y="79"/>
                    <a:pt x="122" y="78"/>
                  </a:cubicBezTo>
                  <a:cubicBezTo>
                    <a:pt x="122" y="76"/>
                    <a:pt x="120" y="75"/>
                    <a:pt x="118" y="74"/>
                  </a:cubicBezTo>
                  <a:cubicBezTo>
                    <a:pt x="115" y="72"/>
                    <a:pt x="113" y="70"/>
                    <a:pt x="110" y="67"/>
                  </a:cubicBezTo>
                  <a:cubicBezTo>
                    <a:pt x="108" y="64"/>
                    <a:pt x="106" y="63"/>
                    <a:pt x="103" y="60"/>
                  </a:cubicBezTo>
                  <a:cubicBezTo>
                    <a:pt x="101" y="59"/>
                    <a:pt x="99" y="58"/>
                    <a:pt x="99" y="56"/>
                  </a:cubicBezTo>
                  <a:cubicBezTo>
                    <a:pt x="99" y="55"/>
                    <a:pt x="101" y="55"/>
                    <a:pt x="101" y="55"/>
                  </a:cubicBezTo>
                  <a:cubicBezTo>
                    <a:pt x="104" y="55"/>
                    <a:pt x="105" y="57"/>
                    <a:pt x="107" y="59"/>
                  </a:cubicBezTo>
                  <a:cubicBezTo>
                    <a:pt x="109" y="62"/>
                    <a:pt x="111" y="63"/>
                    <a:pt x="114" y="66"/>
                  </a:cubicBezTo>
                  <a:cubicBezTo>
                    <a:pt x="116" y="68"/>
                    <a:pt x="118" y="69"/>
                    <a:pt x="121" y="71"/>
                  </a:cubicBezTo>
                  <a:cubicBezTo>
                    <a:pt x="123" y="73"/>
                    <a:pt x="124" y="75"/>
                    <a:pt x="126" y="76"/>
                  </a:cubicBezTo>
                  <a:cubicBezTo>
                    <a:pt x="126" y="76"/>
                    <a:pt x="127" y="75"/>
                    <a:pt x="127" y="75"/>
                  </a:cubicBezTo>
                  <a:cubicBezTo>
                    <a:pt x="127" y="71"/>
                    <a:pt x="125" y="67"/>
                    <a:pt x="120" y="66"/>
                  </a:cubicBezTo>
                  <a:cubicBezTo>
                    <a:pt x="118" y="65"/>
                    <a:pt x="117" y="64"/>
                    <a:pt x="117" y="62"/>
                  </a:cubicBezTo>
                  <a:cubicBezTo>
                    <a:pt x="117" y="62"/>
                    <a:pt x="117" y="61"/>
                    <a:pt x="117" y="61"/>
                  </a:cubicBezTo>
                  <a:cubicBezTo>
                    <a:pt x="117" y="61"/>
                    <a:pt x="118" y="61"/>
                    <a:pt x="119" y="61"/>
                  </a:cubicBezTo>
                  <a:cubicBezTo>
                    <a:pt x="120" y="61"/>
                    <a:pt x="120" y="62"/>
                    <a:pt x="121" y="63"/>
                  </a:cubicBezTo>
                  <a:cubicBezTo>
                    <a:pt x="124" y="65"/>
                    <a:pt x="125" y="66"/>
                    <a:pt x="128" y="66"/>
                  </a:cubicBezTo>
                  <a:cubicBezTo>
                    <a:pt x="129" y="66"/>
                    <a:pt x="130" y="65"/>
                    <a:pt x="130" y="64"/>
                  </a:cubicBezTo>
                  <a:cubicBezTo>
                    <a:pt x="130" y="60"/>
                    <a:pt x="130" y="60"/>
                    <a:pt x="130" y="60"/>
                  </a:cubicBezTo>
                  <a:cubicBezTo>
                    <a:pt x="128" y="54"/>
                    <a:pt x="126" y="52"/>
                    <a:pt x="123" y="46"/>
                  </a:cubicBezTo>
                  <a:cubicBezTo>
                    <a:pt x="123" y="44"/>
                    <a:pt x="121" y="43"/>
                    <a:pt x="121" y="41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3" y="40"/>
                    <a:pt x="124" y="42"/>
                    <a:pt x="125" y="43"/>
                  </a:cubicBezTo>
                  <a:cubicBezTo>
                    <a:pt x="127" y="46"/>
                    <a:pt x="129" y="48"/>
                    <a:pt x="130" y="52"/>
                  </a:cubicBezTo>
                  <a:cubicBezTo>
                    <a:pt x="133" y="57"/>
                    <a:pt x="134" y="60"/>
                    <a:pt x="136" y="66"/>
                  </a:cubicBezTo>
                  <a:cubicBezTo>
                    <a:pt x="137" y="69"/>
                    <a:pt x="138" y="71"/>
                    <a:pt x="140" y="71"/>
                  </a:cubicBezTo>
                  <a:cubicBezTo>
                    <a:pt x="143" y="71"/>
                    <a:pt x="144" y="68"/>
                    <a:pt x="144" y="65"/>
                  </a:cubicBezTo>
                  <a:cubicBezTo>
                    <a:pt x="144" y="62"/>
                    <a:pt x="144" y="62"/>
                    <a:pt x="144" y="62"/>
                  </a:cubicBezTo>
                  <a:cubicBezTo>
                    <a:pt x="144" y="55"/>
                    <a:pt x="144" y="55"/>
                    <a:pt x="144" y="55"/>
                  </a:cubicBezTo>
                  <a:cubicBezTo>
                    <a:pt x="144" y="50"/>
                    <a:pt x="135" y="51"/>
                    <a:pt x="135" y="45"/>
                  </a:cubicBezTo>
                  <a:cubicBezTo>
                    <a:pt x="135" y="43"/>
                    <a:pt x="137" y="43"/>
                    <a:pt x="137" y="41"/>
                  </a:cubicBezTo>
                  <a:cubicBezTo>
                    <a:pt x="137" y="38"/>
                    <a:pt x="137" y="37"/>
                    <a:pt x="135" y="36"/>
                  </a:cubicBezTo>
                  <a:cubicBezTo>
                    <a:pt x="133" y="35"/>
                    <a:pt x="131" y="36"/>
                    <a:pt x="129" y="36"/>
                  </a:cubicBezTo>
                  <a:cubicBezTo>
                    <a:pt x="128" y="36"/>
                    <a:pt x="127" y="36"/>
                    <a:pt x="126" y="35"/>
                  </a:cubicBezTo>
                  <a:cubicBezTo>
                    <a:pt x="124" y="33"/>
                    <a:pt x="124" y="30"/>
                    <a:pt x="122" y="28"/>
                  </a:cubicBezTo>
                  <a:cubicBezTo>
                    <a:pt x="120" y="28"/>
                    <a:pt x="120" y="27"/>
                    <a:pt x="119" y="27"/>
                  </a:cubicBezTo>
                  <a:cubicBezTo>
                    <a:pt x="116" y="27"/>
                    <a:pt x="114" y="30"/>
                    <a:pt x="114" y="33"/>
                  </a:cubicBezTo>
                  <a:cubicBezTo>
                    <a:pt x="114" y="41"/>
                    <a:pt x="121" y="44"/>
                    <a:pt x="121" y="52"/>
                  </a:cubicBezTo>
                  <a:cubicBezTo>
                    <a:pt x="121" y="54"/>
                    <a:pt x="121" y="57"/>
                    <a:pt x="119" y="57"/>
                  </a:cubicBezTo>
                  <a:cubicBezTo>
                    <a:pt x="116" y="57"/>
                    <a:pt x="116" y="52"/>
                    <a:pt x="112" y="52"/>
                  </a:cubicBezTo>
                  <a:cubicBezTo>
                    <a:pt x="109" y="52"/>
                    <a:pt x="106" y="49"/>
                    <a:pt x="105" y="46"/>
                  </a:cubicBezTo>
                  <a:cubicBezTo>
                    <a:pt x="104" y="42"/>
                    <a:pt x="105" y="40"/>
                    <a:pt x="102" y="36"/>
                  </a:cubicBezTo>
                  <a:cubicBezTo>
                    <a:pt x="102" y="35"/>
                    <a:pt x="100" y="34"/>
                    <a:pt x="99" y="32"/>
                  </a:cubicBezTo>
                  <a:cubicBezTo>
                    <a:pt x="96" y="29"/>
                    <a:pt x="94" y="26"/>
                    <a:pt x="94" y="22"/>
                  </a:cubicBezTo>
                  <a:cubicBezTo>
                    <a:pt x="94" y="21"/>
                    <a:pt x="95" y="20"/>
                    <a:pt x="96" y="20"/>
                  </a:cubicBezTo>
                  <a:cubicBezTo>
                    <a:pt x="97" y="20"/>
                    <a:pt x="97" y="22"/>
                    <a:pt x="98" y="23"/>
                  </a:cubicBezTo>
                  <a:cubicBezTo>
                    <a:pt x="98" y="24"/>
                    <a:pt x="99" y="26"/>
                    <a:pt x="100" y="28"/>
                  </a:cubicBezTo>
                  <a:cubicBezTo>
                    <a:pt x="101" y="31"/>
                    <a:pt x="104" y="32"/>
                    <a:pt x="105" y="35"/>
                  </a:cubicBezTo>
                  <a:cubicBezTo>
                    <a:pt x="107" y="37"/>
                    <a:pt x="108" y="39"/>
                    <a:pt x="109" y="42"/>
                  </a:cubicBezTo>
                  <a:cubicBezTo>
                    <a:pt x="109" y="43"/>
                    <a:pt x="109" y="44"/>
                    <a:pt x="110" y="45"/>
                  </a:cubicBezTo>
                  <a:cubicBezTo>
                    <a:pt x="110" y="46"/>
                    <a:pt x="110" y="49"/>
                    <a:pt x="111" y="49"/>
                  </a:cubicBezTo>
                  <a:cubicBezTo>
                    <a:pt x="113" y="49"/>
                    <a:pt x="114" y="47"/>
                    <a:pt x="114" y="46"/>
                  </a:cubicBezTo>
                  <a:cubicBezTo>
                    <a:pt x="113" y="42"/>
                    <a:pt x="110" y="40"/>
                    <a:pt x="109" y="36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10" y="28"/>
                    <a:pt x="109" y="29"/>
                    <a:pt x="109" y="26"/>
                  </a:cubicBezTo>
                  <a:cubicBezTo>
                    <a:pt x="109" y="25"/>
                    <a:pt x="107" y="23"/>
                    <a:pt x="106" y="21"/>
                  </a:cubicBezTo>
                  <a:cubicBezTo>
                    <a:pt x="105" y="17"/>
                    <a:pt x="106" y="13"/>
                    <a:pt x="102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97" y="12"/>
                    <a:pt x="96" y="11"/>
                    <a:pt x="94" y="11"/>
                  </a:cubicBezTo>
                  <a:cubicBezTo>
                    <a:pt x="92" y="10"/>
                    <a:pt x="91" y="7"/>
                    <a:pt x="88" y="7"/>
                  </a:cubicBezTo>
                  <a:cubicBezTo>
                    <a:pt x="86" y="7"/>
                    <a:pt x="83" y="9"/>
                    <a:pt x="83" y="12"/>
                  </a:cubicBezTo>
                  <a:cubicBezTo>
                    <a:pt x="83" y="13"/>
                    <a:pt x="84" y="14"/>
                    <a:pt x="84" y="15"/>
                  </a:cubicBezTo>
                  <a:cubicBezTo>
                    <a:pt x="85" y="16"/>
                    <a:pt x="86" y="16"/>
                    <a:pt x="87" y="17"/>
                  </a:cubicBezTo>
                  <a:cubicBezTo>
                    <a:pt x="88" y="18"/>
                    <a:pt x="88" y="20"/>
                    <a:pt x="88" y="22"/>
                  </a:cubicBezTo>
                  <a:cubicBezTo>
                    <a:pt x="88" y="24"/>
                    <a:pt x="86" y="24"/>
                    <a:pt x="85" y="24"/>
                  </a:cubicBezTo>
                  <a:cubicBezTo>
                    <a:pt x="84" y="24"/>
                    <a:pt x="83" y="23"/>
                    <a:pt x="82" y="23"/>
                  </a:cubicBezTo>
                  <a:cubicBezTo>
                    <a:pt x="79" y="21"/>
                    <a:pt x="78" y="18"/>
                    <a:pt x="78" y="15"/>
                  </a:cubicBezTo>
                  <a:cubicBezTo>
                    <a:pt x="78" y="13"/>
                    <a:pt x="77" y="11"/>
                    <a:pt x="76" y="10"/>
                  </a:cubicBezTo>
                  <a:cubicBezTo>
                    <a:pt x="73" y="8"/>
                    <a:pt x="71" y="10"/>
                    <a:pt x="68" y="10"/>
                  </a:cubicBezTo>
                  <a:cubicBezTo>
                    <a:pt x="66" y="10"/>
                    <a:pt x="65" y="8"/>
                    <a:pt x="65" y="6"/>
                  </a:cubicBezTo>
                  <a:cubicBezTo>
                    <a:pt x="64" y="4"/>
                    <a:pt x="64" y="2"/>
                    <a:pt x="62" y="1"/>
                  </a:cubicBezTo>
                  <a:cubicBezTo>
                    <a:pt x="60" y="0"/>
                    <a:pt x="59" y="0"/>
                    <a:pt x="57" y="1"/>
                  </a:cubicBezTo>
                  <a:cubicBezTo>
                    <a:pt x="56" y="2"/>
                    <a:pt x="55" y="4"/>
                    <a:pt x="54" y="4"/>
                  </a:cubicBezTo>
                  <a:cubicBezTo>
                    <a:pt x="53" y="4"/>
                    <a:pt x="52" y="3"/>
                    <a:pt x="51" y="3"/>
                  </a:cubicBezTo>
                  <a:cubicBezTo>
                    <a:pt x="49" y="1"/>
                    <a:pt x="47" y="2"/>
                    <a:pt x="45" y="2"/>
                  </a:cubicBezTo>
                  <a:cubicBezTo>
                    <a:pt x="42" y="2"/>
                    <a:pt x="39" y="3"/>
                    <a:pt x="39" y="6"/>
                  </a:cubicBezTo>
                  <a:cubicBezTo>
                    <a:pt x="39" y="9"/>
                    <a:pt x="41" y="9"/>
                    <a:pt x="42" y="12"/>
                  </a:cubicBezTo>
                  <a:cubicBezTo>
                    <a:pt x="43" y="14"/>
                    <a:pt x="43" y="16"/>
                    <a:pt x="43" y="19"/>
                  </a:cubicBezTo>
                  <a:cubicBezTo>
                    <a:pt x="43" y="20"/>
                    <a:pt x="45" y="22"/>
                    <a:pt x="46" y="22"/>
                  </a:cubicBezTo>
                  <a:cubicBezTo>
                    <a:pt x="48" y="22"/>
                    <a:pt x="51" y="22"/>
                    <a:pt x="51" y="23"/>
                  </a:cubicBezTo>
                  <a:cubicBezTo>
                    <a:pt x="51" y="25"/>
                    <a:pt x="49" y="25"/>
                    <a:pt x="48" y="25"/>
                  </a:cubicBezTo>
                  <a:cubicBezTo>
                    <a:pt x="46" y="25"/>
                    <a:pt x="45" y="26"/>
                    <a:pt x="42" y="25"/>
                  </a:cubicBezTo>
                  <a:cubicBezTo>
                    <a:pt x="41" y="24"/>
                    <a:pt x="40" y="24"/>
                    <a:pt x="39" y="23"/>
                  </a:cubicBezTo>
                  <a:cubicBezTo>
                    <a:pt x="38" y="21"/>
                    <a:pt x="36" y="20"/>
                    <a:pt x="34" y="20"/>
                  </a:cubicBezTo>
                  <a:cubicBezTo>
                    <a:pt x="30" y="20"/>
                    <a:pt x="29" y="25"/>
                    <a:pt x="25" y="25"/>
                  </a:cubicBezTo>
                  <a:cubicBezTo>
                    <a:pt x="23" y="25"/>
                    <a:pt x="23" y="23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19"/>
                    <a:pt x="18" y="18"/>
                    <a:pt x="15" y="18"/>
                  </a:cubicBezTo>
                  <a:cubicBezTo>
                    <a:pt x="11" y="19"/>
                    <a:pt x="13" y="26"/>
                    <a:pt x="10" y="28"/>
                  </a:cubicBezTo>
                  <a:cubicBezTo>
                    <a:pt x="7" y="29"/>
                    <a:pt x="6" y="29"/>
                    <a:pt x="3" y="30"/>
                  </a:cubicBezTo>
                  <a:cubicBezTo>
                    <a:pt x="2" y="31"/>
                    <a:pt x="0" y="33"/>
                    <a:pt x="0" y="34"/>
                  </a:cubicBezTo>
                  <a:cubicBezTo>
                    <a:pt x="0" y="36"/>
                    <a:pt x="0" y="38"/>
                    <a:pt x="2" y="39"/>
                  </a:cubicBezTo>
                  <a:cubicBezTo>
                    <a:pt x="6" y="39"/>
                    <a:pt x="7" y="40"/>
                    <a:pt x="9" y="42"/>
                  </a:cubicBezTo>
                  <a:cubicBezTo>
                    <a:pt x="11" y="44"/>
                    <a:pt x="11" y="45"/>
                    <a:pt x="12" y="48"/>
                  </a:cubicBezTo>
                  <a:cubicBezTo>
                    <a:pt x="13" y="49"/>
                    <a:pt x="15" y="50"/>
                    <a:pt x="17" y="50"/>
                  </a:cubicBezTo>
                  <a:cubicBezTo>
                    <a:pt x="20" y="50"/>
                    <a:pt x="21" y="49"/>
                    <a:pt x="23" y="47"/>
                  </a:cubicBezTo>
                  <a:cubicBezTo>
                    <a:pt x="24" y="45"/>
                    <a:pt x="25" y="43"/>
                    <a:pt x="27" y="43"/>
                  </a:cubicBezTo>
                  <a:cubicBezTo>
                    <a:pt x="30" y="43"/>
                    <a:pt x="31" y="49"/>
                    <a:pt x="34" y="4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8" name="Freeform 86">
              <a:extLst>
                <a:ext uri="{FF2B5EF4-FFF2-40B4-BE49-F238E27FC236}">
                  <a16:creationId xmlns:a16="http://schemas.microsoft.com/office/drawing/2014/main" id="{03C42173-77C3-47BB-B720-A012BDC615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86" y="1355"/>
              <a:ext cx="115" cy="66"/>
            </a:xfrm>
            <a:custGeom>
              <a:avLst/>
              <a:gdLst>
                <a:gd name="T0" fmla="*/ 25 w 54"/>
                <a:gd name="T1" fmla="*/ 13 h 31"/>
                <a:gd name="T2" fmla="*/ 36 w 54"/>
                <a:gd name="T3" fmla="*/ 10 h 31"/>
                <a:gd name="T4" fmla="*/ 47 w 54"/>
                <a:gd name="T5" fmla="*/ 7 h 31"/>
                <a:gd name="T6" fmla="*/ 51 w 54"/>
                <a:gd name="T7" fmla="*/ 4 h 31"/>
                <a:gd name="T8" fmla="*/ 48 w 54"/>
                <a:gd name="T9" fmla="*/ 1 h 31"/>
                <a:gd name="T10" fmla="*/ 45 w 54"/>
                <a:gd name="T11" fmla="*/ 0 h 31"/>
                <a:gd name="T12" fmla="*/ 36 w 54"/>
                <a:gd name="T13" fmla="*/ 4 h 31"/>
                <a:gd name="T14" fmla="*/ 35 w 54"/>
                <a:gd name="T15" fmla="*/ 4 h 31"/>
                <a:gd name="T16" fmla="*/ 30 w 54"/>
                <a:gd name="T17" fmla="*/ 2 h 31"/>
                <a:gd name="T18" fmla="*/ 21 w 54"/>
                <a:gd name="T19" fmla="*/ 4 h 31"/>
                <a:gd name="T20" fmla="*/ 14 w 54"/>
                <a:gd name="T21" fmla="*/ 3 h 31"/>
                <a:gd name="T22" fmla="*/ 11 w 54"/>
                <a:gd name="T23" fmla="*/ 4 h 31"/>
                <a:gd name="T24" fmla="*/ 10 w 54"/>
                <a:gd name="T25" fmla="*/ 8 h 31"/>
                <a:gd name="T26" fmla="*/ 8 w 54"/>
                <a:gd name="T27" fmla="*/ 11 h 31"/>
                <a:gd name="T28" fmla="*/ 0 w 54"/>
                <a:gd name="T29" fmla="*/ 19 h 31"/>
                <a:gd name="T30" fmla="*/ 7 w 54"/>
                <a:gd name="T31" fmla="*/ 24 h 31"/>
                <a:gd name="T32" fmla="*/ 14 w 54"/>
                <a:gd name="T33" fmla="*/ 26 h 31"/>
                <a:gd name="T34" fmla="*/ 19 w 54"/>
                <a:gd name="T35" fmla="*/ 31 h 31"/>
                <a:gd name="T36" fmla="*/ 23 w 54"/>
                <a:gd name="T37" fmla="*/ 30 h 31"/>
                <a:gd name="T38" fmla="*/ 28 w 54"/>
                <a:gd name="T39" fmla="*/ 26 h 31"/>
                <a:gd name="T40" fmla="*/ 31 w 54"/>
                <a:gd name="T41" fmla="*/ 27 h 31"/>
                <a:gd name="T42" fmla="*/ 36 w 54"/>
                <a:gd name="T43" fmla="*/ 28 h 31"/>
                <a:gd name="T44" fmla="*/ 43 w 54"/>
                <a:gd name="T45" fmla="*/ 22 h 31"/>
                <a:gd name="T46" fmla="*/ 50 w 54"/>
                <a:gd name="T47" fmla="*/ 19 h 31"/>
                <a:gd name="T48" fmla="*/ 54 w 54"/>
                <a:gd name="T49" fmla="*/ 14 h 31"/>
                <a:gd name="T50" fmla="*/ 51 w 54"/>
                <a:gd name="T51" fmla="*/ 11 h 31"/>
                <a:gd name="T52" fmla="*/ 43 w 54"/>
                <a:gd name="T53" fmla="*/ 13 h 31"/>
                <a:gd name="T54" fmla="*/ 28 w 54"/>
                <a:gd name="T55" fmla="*/ 17 h 31"/>
                <a:gd name="T56" fmla="*/ 22 w 54"/>
                <a:gd name="T57" fmla="*/ 18 h 31"/>
                <a:gd name="T58" fmla="*/ 20 w 54"/>
                <a:gd name="T59" fmla="*/ 16 h 31"/>
                <a:gd name="T60" fmla="*/ 25 w 54"/>
                <a:gd name="T61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4" h="31">
                  <a:moveTo>
                    <a:pt x="25" y="13"/>
                  </a:moveTo>
                  <a:cubicBezTo>
                    <a:pt x="29" y="12"/>
                    <a:pt x="32" y="12"/>
                    <a:pt x="36" y="10"/>
                  </a:cubicBezTo>
                  <a:cubicBezTo>
                    <a:pt x="40" y="9"/>
                    <a:pt x="43" y="9"/>
                    <a:pt x="47" y="7"/>
                  </a:cubicBezTo>
                  <a:cubicBezTo>
                    <a:pt x="49" y="7"/>
                    <a:pt x="51" y="6"/>
                    <a:pt x="51" y="4"/>
                  </a:cubicBezTo>
                  <a:cubicBezTo>
                    <a:pt x="51" y="3"/>
                    <a:pt x="49" y="1"/>
                    <a:pt x="48" y="1"/>
                  </a:cubicBezTo>
                  <a:cubicBezTo>
                    <a:pt x="47" y="0"/>
                    <a:pt x="46" y="0"/>
                    <a:pt x="45" y="0"/>
                  </a:cubicBezTo>
                  <a:cubicBezTo>
                    <a:pt x="41" y="0"/>
                    <a:pt x="40" y="3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3" y="3"/>
                    <a:pt x="32" y="2"/>
                    <a:pt x="30" y="2"/>
                  </a:cubicBezTo>
                  <a:cubicBezTo>
                    <a:pt x="27" y="2"/>
                    <a:pt x="25" y="4"/>
                    <a:pt x="21" y="4"/>
                  </a:cubicBezTo>
                  <a:cubicBezTo>
                    <a:pt x="18" y="4"/>
                    <a:pt x="17" y="3"/>
                    <a:pt x="14" y="3"/>
                  </a:cubicBezTo>
                  <a:cubicBezTo>
                    <a:pt x="13" y="3"/>
                    <a:pt x="12" y="3"/>
                    <a:pt x="11" y="4"/>
                  </a:cubicBezTo>
                  <a:cubicBezTo>
                    <a:pt x="10" y="5"/>
                    <a:pt x="11" y="7"/>
                    <a:pt x="10" y="8"/>
                  </a:cubicBezTo>
                  <a:cubicBezTo>
                    <a:pt x="10" y="9"/>
                    <a:pt x="9" y="10"/>
                    <a:pt x="8" y="11"/>
                  </a:cubicBezTo>
                  <a:cubicBezTo>
                    <a:pt x="4" y="13"/>
                    <a:pt x="0" y="14"/>
                    <a:pt x="0" y="19"/>
                  </a:cubicBezTo>
                  <a:cubicBezTo>
                    <a:pt x="0" y="22"/>
                    <a:pt x="3" y="24"/>
                    <a:pt x="7" y="24"/>
                  </a:cubicBezTo>
                  <a:cubicBezTo>
                    <a:pt x="10" y="24"/>
                    <a:pt x="12" y="24"/>
                    <a:pt x="14" y="26"/>
                  </a:cubicBezTo>
                  <a:cubicBezTo>
                    <a:pt x="15" y="28"/>
                    <a:pt x="16" y="31"/>
                    <a:pt x="19" y="31"/>
                  </a:cubicBezTo>
                  <a:cubicBezTo>
                    <a:pt x="20" y="31"/>
                    <a:pt x="22" y="31"/>
                    <a:pt x="23" y="30"/>
                  </a:cubicBezTo>
                  <a:cubicBezTo>
                    <a:pt x="25" y="29"/>
                    <a:pt x="25" y="26"/>
                    <a:pt x="28" y="26"/>
                  </a:cubicBezTo>
                  <a:cubicBezTo>
                    <a:pt x="29" y="26"/>
                    <a:pt x="29" y="27"/>
                    <a:pt x="31" y="27"/>
                  </a:cubicBezTo>
                  <a:cubicBezTo>
                    <a:pt x="33" y="28"/>
                    <a:pt x="34" y="28"/>
                    <a:pt x="36" y="28"/>
                  </a:cubicBezTo>
                  <a:cubicBezTo>
                    <a:pt x="40" y="28"/>
                    <a:pt x="41" y="25"/>
                    <a:pt x="43" y="22"/>
                  </a:cubicBezTo>
                  <a:cubicBezTo>
                    <a:pt x="45" y="20"/>
                    <a:pt x="47" y="20"/>
                    <a:pt x="50" y="19"/>
                  </a:cubicBezTo>
                  <a:cubicBezTo>
                    <a:pt x="52" y="19"/>
                    <a:pt x="54" y="17"/>
                    <a:pt x="54" y="14"/>
                  </a:cubicBezTo>
                  <a:cubicBezTo>
                    <a:pt x="54" y="13"/>
                    <a:pt x="53" y="11"/>
                    <a:pt x="51" y="11"/>
                  </a:cubicBezTo>
                  <a:cubicBezTo>
                    <a:pt x="48" y="11"/>
                    <a:pt x="46" y="12"/>
                    <a:pt x="43" y="13"/>
                  </a:cubicBezTo>
                  <a:cubicBezTo>
                    <a:pt x="37" y="14"/>
                    <a:pt x="34" y="15"/>
                    <a:pt x="28" y="17"/>
                  </a:cubicBezTo>
                  <a:cubicBezTo>
                    <a:pt x="26" y="18"/>
                    <a:pt x="24" y="18"/>
                    <a:pt x="22" y="18"/>
                  </a:cubicBezTo>
                  <a:cubicBezTo>
                    <a:pt x="21" y="18"/>
                    <a:pt x="20" y="18"/>
                    <a:pt x="20" y="16"/>
                  </a:cubicBezTo>
                  <a:cubicBezTo>
                    <a:pt x="20" y="14"/>
                    <a:pt x="23" y="14"/>
                    <a:pt x="25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9" name="Freeform 87">
              <a:extLst>
                <a:ext uri="{FF2B5EF4-FFF2-40B4-BE49-F238E27FC236}">
                  <a16:creationId xmlns:a16="http://schemas.microsoft.com/office/drawing/2014/main" id="{E00389A6-9512-43AE-910C-0B7CFDEE544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67" y="1505"/>
              <a:ext cx="471" cy="155"/>
            </a:xfrm>
            <a:custGeom>
              <a:avLst/>
              <a:gdLst>
                <a:gd name="T0" fmla="*/ 42 w 220"/>
                <a:gd name="T1" fmla="*/ 50 h 72"/>
                <a:gd name="T2" fmla="*/ 53 w 220"/>
                <a:gd name="T3" fmla="*/ 36 h 72"/>
                <a:gd name="T4" fmla="*/ 70 w 220"/>
                <a:gd name="T5" fmla="*/ 34 h 72"/>
                <a:gd name="T6" fmla="*/ 84 w 220"/>
                <a:gd name="T7" fmla="*/ 36 h 72"/>
                <a:gd name="T8" fmla="*/ 100 w 220"/>
                <a:gd name="T9" fmla="*/ 37 h 72"/>
                <a:gd name="T10" fmla="*/ 115 w 220"/>
                <a:gd name="T11" fmla="*/ 37 h 72"/>
                <a:gd name="T12" fmla="*/ 129 w 220"/>
                <a:gd name="T13" fmla="*/ 39 h 72"/>
                <a:gd name="T14" fmla="*/ 144 w 220"/>
                <a:gd name="T15" fmla="*/ 40 h 72"/>
                <a:gd name="T16" fmla="*/ 175 w 220"/>
                <a:gd name="T17" fmla="*/ 35 h 72"/>
                <a:gd name="T18" fmla="*/ 101 w 220"/>
                <a:gd name="T19" fmla="*/ 13 h 72"/>
                <a:gd name="T20" fmla="*/ 45 w 220"/>
                <a:gd name="T21" fmla="*/ 20 h 72"/>
                <a:gd name="T22" fmla="*/ 32 w 220"/>
                <a:gd name="T23" fmla="*/ 33 h 72"/>
                <a:gd name="T24" fmla="*/ 32 w 220"/>
                <a:gd name="T25" fmla="*/ 24 h 72"/>
                <a:gd name="T26" fmla="*/ 82 w 220"/>
                <a:gd name="T27" fmla="*/ 69 h 72"/>
                <a:gd name="T28" fmla="*/ 74 w 220"/>
                <a:gd name="T29" fmla="*/ 68 h 72"/>
                <a:gd name="T30" fmla="*/ 73 w 220"/>
                <a:gd name="T31" fmla="*/ 72 h 72"/>
                <a:gd name="T32" fmla="*/ 58 w 220"/>
                <a:gd name="T33" fmla="*/ 59 h 72"/>
                <a:gd name="T34" fmla="*/ 23 w 220"/>
                <a:gd name="T35" fmla="*/ 51 h 72"/>
                <a:gd name="T36" fmla="*/ 15 w 220"/>
                <a:gd name="T37" fmla="*/ 42 h 72"/>
                <a:gd name="T38" fmla="*/ 1 w 220"/>
                <a:gd name="T39" fmla="*/ 31 h 72"/>
                <a:gd name="T40" fmla="*/ 92 w 220"/>
                <a:gd name="T41" fmla="*/ 0 h 72"/>
                <a:gd name="T42" fmla="*/ 91 w 220"/>
                <a:gd name="T43" fmla="*/ 7 h 72"/>
                <a:gd name="T44" fmla="*/ 102 w 220"/>
                <a:gd name="T45" fmla="*/ 7 h 72"/>
                <a:gd name="T46" fmla="*/ 118 w 220"/>
                <a:gd name="T47" fmla="*/ 5 h 72"/>
                <a:gd name="T48" fmla="*/ 124 w 220"/>
                <a:gd name="T49" fmla="*/ 9 h 72"/>
                <a:gd name="T50" fmla="*/ 170 w 220"/>
                <a:gd name="T51" fmla="*/ 24 h 72"/>
                <a:gd name="T52" fmla="*/ 217 w 220"/>
                <a:gd name="T53" fmla="*/ 15 h 72"/>
                <a:gd name="T54" fmla="*/ 207 w 220"/>
                <a:gd name="T55" fmla="*/ 33 h 72"/>
                <a:gd name="T56" fmla="*/ 220 w 220"/>
                <a:gd name="T57" fmla="*/ 60 h 72"/>
                <a:gd name="T58" fmla="*/ 193 w 220"/>
                <a:gd name="T59" fmla="*/ 44 h 72"/>
                <a:gd name="T60" fmla="*/ 162 w 220"/>
                <a:gd name="T61" fmla="*/ 49 h 72"/>
                <a:gd name="T62" fmla="*/ 164 w 220"/>
                <a:gd name="T63" fmla="*/ 55 h 72"/>
                <a:gd name="T64" fmla="*/ 159 w 220"/>
                <a:gd name="T65" fmla="*/ 61 h 72"/>
                <a:gd name="T66" fmla="*/ 145 w 220"/>
                <a:gd name="T67" fmla="*/ 57 h 72"/>
                <a:gd name="T68" fmla="*/ 78 w 220"/>
                <a:gd name="T69" fmla="*/ 59 h 72"/>
                <a:gd name="T70" fmla="*/ 82 w 220"/>
                <a:gd name="T71" fmla="*/ 6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0" h="72">
                  <a:moveTo>
                    <a:pt x="45" y="20"/>
                  </a:moveTo>
                  <a:cubicBezTo>
                    <a:pt x="49" y="23"/>
                    <a:pt x="51" y="39"/>
                    <a:pt x="42" y="50"/>
                  </a:cubicBezTo>
                  <a:cubicBezTo>
                    <a:pt x="39" y="53"/>
                    <a:pt x="41" y="54"/>
                    <a:pt x="44" y="51"/>
                  </a:cubicBezTo>
                  <a:cubicBezTo>
                    <a:pt x="47" y="48"/>
                    <a:pt x="50" y="47"/>
                    <a:pt x="53" y="36"/>
                  </a:cubicBezTo>
                  <a:cubicBezTo>
                    <a:pt x="55" y="26"/>
                    <a:pt x="62" y="30"/>
                    <a:pt x="63" y="32"/>
                  </a:cubicBezTo>
                  <a:cubicBezTo>
                    <a:pt x="64" y="34"/>
                    <a:pt x="66" y="37"/>
                    <a:pt x="70" y="34"/>
                  </a:cubicBezTo>
                  <a:cubicBezTo>
                    <a:pt x="74" y="32"/>
                    <a:pt x="76" y="31"/>
                    <a:pt x="78" y="35"/>
                  </a:cubicBezTo>
                  <a:cubicBezTo>
                    <a:pt x="80" y="39"/>
                    <a:pt x="83" y="37"/>
                    <a:pt x="84" y="36"/>
                  </a:cubicBezTo>
                  <a:cubicBezTo>
                    <a:pt x="87" y="33"/>
                    <a:pt x="92" y="32"/>
                    <a:pt x="94" y="36"/>
                  </a:cubicBezTo>
                  <a:cubicBezTo>
                    <a:pt x="96" y="39"/>
                    <a:pt x="98" y="39"/>
                    <a:pt x="100" y="37"/>
                  </a:cubicBezTo>
                  <a:cubicBezTo>
                    <a:pt x="103" y="34"/>
                    <a:pt x="106" y="34"/>
                    <a:pt x="108" y="37"/>
                  </a:cubicBezTo>
                  <a:cubicBezTo>
                    <a:pt x="110" y="40"/>
                    <a:pt x="113" y="39"/>
                    <a:pt x="115" y="37"/>
                  </a:cubicBezTo>
                  <a:cubicBezTo>
                    <a:pt x="116" y="35"/>
                    <a:pt x="120" y="35"/>
                    <a:pt x="122" y="38"/>
                  </a:cubicBezTo>
                  <a:cubicBezTo>
                    <a:pt x="124" y="41"/>
                    <a:pt x="126" y="42"/>
                    <a:pt x="129" y="39"/>
                  </a:cubicBezTo>
                  <a:cubicBezTo>
                    <a:pt x="131" y="36"/>
                    <a:pt x="135" y="36"/>
                    <a:pt x="137" y="39"/>
                  </a:cubicBezTo>
                  <a:cubicBezTo>
                    <a:pt x="139" y="42"/>
                    <a:pt x="142" y="42"/>
                    <a:pt x="144" y="40"/>
                  </a:cubicBezTo>
                  <a:cubicBezTo>
                    <a:pt x="146" y="38"/>
                    <a:pt x="149" y="37"/>
                    <a:pt x="154" y="40"/>
                  </a:cubicBezTo>
                  <a:cubicBezTo>
                    <a:pt x="159" y="43"/>
                    <a:pt x="170" y="41"/>
                    <a:pt x="175" y="35"/>
                  </a:cubicBezTo>
                  <a:cubicBezTo>
                    <a:pt x="180" y="29"/>
                    <a:pt x="177" y="28"/>
                    <a:pt x="173" y="27"/>
                  </a:cubicBezTo>
                  <a:cubicBezTo>
                    <a:pt x="169" y="26"/>
                    <a:pt x="137" y="13"/>
                    <a:pt x="101" y="13"/>
                  </a:cubicBezTo>
                  <a:cubicBezTo>
                    <a:pt x="68" y="14"/>
                    <a:pt x="61" y="15"/>
                    <a:pt x="46" y="17"/>
                  </a:cubicBezTo>
                  <a:cubicBezTo>
                    <a:pt x="44" y="17"/>
                    <a:pt x="44" y="19"/>
                    <a:pt x="45" y="20"/>
                  </a:cubicBezTo>
                  <a:moveTo>
                    <a:pt x="28" y="28"/>
                  </a:moveTo>
                  <a:cubicBezTo>
                    <a:pt x="28" y="31"/>
                    <a:pt x="30" y="33"/>
                    <a:pt x="32" y="33"/>
                  </a:cubicBezTo>
                  <a:cubicBezTo>
                    <a:pt x="35" y="33"/>
                    <a:pt x="37" y="31"/>
                    <a:pt x="37" y="28"/>
                  </a:cubicBezTo>
                  <a:cubicBezTo>
                    <a:pt x="37" y="26"/>
                    <a:pt x="35" y="24"/>
                    <a:pt x="32" y="24"/>
                  </a:cubicBezTo>
                  <a:cubicBezTo>
                    <a:pt x="30" y="24"/>
                    <a:pt x="28" y="26"/>
                    <a:pt x="28" y="28"/>
                  </a:cubicBezTo>
                  <a:moveTo>
                    <a:pt x="82" y="69"/>
                  </a:moveTo>
                  <a:cubicBezTo>
                    <a:pt x="83" y="69"/>
                    <a:pt x="83" y="70"/>
                    <a:pt x="82" y="70"/>
                  </a:cubicBezTo>
                  <a:cubicBezTo>
                    <a:pt x="80" y="69"/>
                    <a:pt x="76" y="69"/>
                    <a:pt x="74" y="68"/>
                  </a:cubicBezTo>
                  <a:cubicBezTo>
                    <a:pt x="73" y="68"/>
                    <a:pt x="73" y="69"/>
                    <a:pt x="73" y="69"/>
                  </a:cubicBezTo>
                  <a:cubicBezTo>
                    <a:pt x="72" y="70"/>
                    <a:pt x="72" y="71"/>
                    <a:pt x="73" y="72"/>
                  </a:cubicBezTo>
                  <a:cubicBezTo>
                    <a:pt x="69" y="69"/>
                    <a:pt x="64" y="67"/>
                    <a:pt x="60" y="62"/>
                  </a:cubicBezTo>
                  <a:cubicBezTo>
                    <a:pt x="59" y="61"/>
                    <a:pt x="58" y="59"/>
                    <a:pt x="58" y="59"/>
                  </a:cubicBezTo>
                  <a:cubicBezTo>
                    <a:pt x="57" y="58"/>
                    <a:pt x="56" y="58"/>
                    <a:pt x="56" y="58"/>
                  </a:cubicBezTo>
                  <a:cubicBezTo>
                    <a:pt x="42" y="56"/>
                    <a:pt x="32" y="54"/>
                    <a:pt x="23" y="51"/>
                  </a:cubicBezTo>
                  <a:cubicBezTo>
                    <a:pt x="15" y="48"/>
                    <a:pt x="9" y="47"/>
                    <a:pt x="9" y="47"/>
                  </a:cubicBezTo>
                  <a:cubicBezTo>
                    <a:pt x="10" y="43"/>
                    <a:pt x="13" y="42"/>
                    <a:pt x="15" y="42"/>
                  </a:cubicBezTo>
                  <a:cubicBezTo>
                    <a:pt x="16" y="42"/>
                    <a:pt x="16" y="41"/>
                    <a:pt x="15" y="40"/>
                  </a:cubicBezTo>
                  <a:cubicBezTo>
                    <a:pt x="9" y="33"/>
                    <a:pt x="0" y="32"/>
                    <a:pt x="1" y="31"/>
                  </a:cubicBezTo>
                  <a:cubicBezTo>
                    <a:pt x="13" y="21"/>
                    <a:pt x="30" y="16"/>
                    <a:pt x="51" y="14"/>
                  </a:cubicBezTo>
                  <a:cubicBezTo>
                    <a:pt x="60" y="13"/>
                    <a:pt x="66" y="5"/>
                    <a:pt x="92" y="0"/>
                  </a:cubicBezTo>
                  <a:cubicBezTo>
                    <a:pt x="90" y="2"/>
                    <a:pt x="89" y="4"/>
                    <a:pt x="89" y="6"/>
                  </a:cubicBezTo>
                  <a:cubicBezTo>
                    <a:pt x="89" y="7"/>
                    <a:pt x="89" y="7"/>
                    <a:pt x="91" y="7"/>
                  </a:cubicBezTo>
                  <a:cubicBezTo>
                    <a:pt x="93" y="6"/>
                    <a:pt x="97" y="3"/>
                    <a:pt x="104" y="3"/>
                  </a:cubicBezTo>
                  <a:cubicBezTo>
                    <a:pt x="103" y="4"/>
                    <a:pt x="102" y="6"/>
                    <a:pt x="102" y="7"/>
                  </a:cubicBezTo>
                  <a:cubicBezTo>
                    <a:pt x="102" y="8"/>
                    <a:pt x="103" y="8"/>
                    <a:pt x="104" y="7"/>
                  </a:cubicBezTo>
                  <a:cubicBezTo>
                    <a:pt x="105" y="7"/>
                    <a:pt x="114" y="5"/>
                    <a:pt x="118" y="5"/>
                  </a:cubicBezTo>
                  <a:cubicBezTo>
                    <a:pt x="117" y="6"/>
                    <a:pt x="115" y="9"/>
                    <a:pt x="120" y="9"/>
                  </a:cubicBezTo>
                  <a:cubicBezTo>
                    <a:pt x="122" y="9"/>
                    <a:pt x="123" y="9"/>
                    <a:pt x="124" y="9"/>
                  </a:cubicBezTo>
                  <a:cubicBezTo>
                    <a:pt x="123" y="10"/>
                    <a:pt x="121" y="11"/>
                    <a:pt x="125" y="12"/>
                  </a:cubicBezTo>
                  <a:cubicBezTo>
                    <a:pt x="147" y="17"/>
                    <a:pt x="160" y="21"/>
                    <a:pt x="170" y="24"/>
                  </a:cubicBezTo>
                  <a:cubicBezTo>
                    <a:pt x="180" y="28"/>
                    <a:pt x="182" y="29"/>
                    <a:pt x="193" y="25"/>
                  </a:cubicBezTo>
                  <a:cubicBezTo>
                    <a:pt x="202" y="23"/>
                    <a:pt x="213" y="18"/>
                    <a:pt x="217" y="15"/>
                  </a:cubicBezTo>
                  <a:cubicBezTo>
                    <a:pt x="218" y="14"/>
                    <a:pt x="219" y="14"/>
                    <a:pt x="219" y="15"/>
                  </a:cubicBezTo>
                  <a:cubicBezTo>
                    <a:pt x="217" y="23"/>
                    <a:pt x="212" y="30"/>
                    <a:pt x="207" y="33"/>
                  </a:cubicBezTo>
                  <a:cubicBezTo>
                    <a:pt x="207" y="34"/>
                    <a:pt x="206" y="35"/>
                    <a:pt x="207" y="35"/>
                  </a:cubicBezTo>
                  <a:cubicBezTo>
                    <a:pt x="213" y="39"/>
                    <a:pt x="220" y="47"/>
                    <a:pt x="220" y="60"/>
                  </a:cubicBezTo>
                  <a:cubicBezTo>
                    <a:pt x="220" y="61"/>
                    <a:pt x="220" y="61"/>
                    <a:pt x="219" y="60"/>
                  </a:cubicBezTo>
                  <a:cubicBezTo>
                    <a:pt x="213" y="53"/>
                    <a:pt x="201" y="47"/>
                    <a:pt x="193" y="44"/>
                  </a:cubicBezTo>
                  <a:cubicBezTo>
                    <a:pt x="189" y="42"/>
                    <a:pt x="184" y="43"/>
                    <a:pt x="180" y="44"/>
                  </a:cubicBezTo>
                  <a:cubicBezTo>
                    <a:pt x="176" y="46"/>
                    <a:pt x="171" y="48"/>
                    <a:pt x="162" y="49"/>
                  </a:cubicBezTo>
                  <a:cubicBezTo>
                    <a:pt x="161" y="49"/>
                    <a:pt x="160" y="50"/>
                    <a:pt x="161" y="52"/>
                  </a:cubicBezTo>
                  <a:cubicBezTo>
                    <a:pt x="162" y="53"/>
                    <a:pt x="163" y="54"/>
                    <a:pt x="164" y="55"/>
                  </a:cubicBezTo>
                  <a:cubicBezTo>
                    <a:pt x="165" y="55"/>
                    <a:pt x="165" y="56"/>
                    <a:pt x="164" y="56"/>
                  </a:cubicBezTo>
                  <a:cubicBezTo>
                    <a:pt x="159" y="56"/>
                    <a:pt x="158" y="57"/>
                    <a:pt x="159" y="61"/>
                  </a:cubicBezTo>
                  <a:cubicBezTo>
                    <a:pt x="159" y="62"/>
                    <a:pt x="159" y="62"/>
                    <a:pt x="158" y="62"/>
                  </a:cubicBezTo>
                  <a:cubicBezTo>
                    <a:pt x="152" y="60"/>
                    <a:pt x="149" y="59"/>
                    <a:pt x="145" y="57"/>
                  </a:cubicBezTo>
                  <a:cubicBezTo>
                    <a:pt x="143" y="56"/>
                    <a:pt x="140" y="55"/>
                    <a:pt x="138" y="55"/>
                  </a:cubicBezTo>
                  <a:cubicBezTo>
                    <a:pt x="114" y="57"/>
                    <a:pt x="97" y="59"/>
                    <a:pt x="78" y="59"/>
                  </a:cubicBezTo>
                  <a:cubicBezTo>
                    <a:pt x="78" y="59"/>
                    <a:pt x="73" y="59"/>
                    <a:pt x="76" y="63"/>
                  </a:cubicBezTo>
                  <a:cubicBezTo>
                    <a:pt x="77" y="64"/>
                    <a:pt x="80" y="67"/>
                    <a:pt x="82" y="6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0" name="Freeform 88">
              <a:extLst>
                <a:ext uri="{FF2B5EF4-FFF2-40B4-BE49-F238E27FC236}">
                  <a16:creationId xmlns:a16="http://schemas.microsoft.com/office/drawing/2014/main" id="{F308030B-2C15-4B5E-AF77-E7DCEEBC39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3" y="1578"/>
              <a:ext cx="20" cy="15"/>
            </a:xfrm>
            <a:custGeom>
              <a:avLst/>
              <a:gdLst>
                <a:gd name="T0" fmla="*/ 2 w 9"/>
                <a:gd name="T1" fmla="*/ 2 h 7"/>
                <a:gd name="T2" fmla="*/ 7 w 9"/>
                <a:gd name="T3" fmla="*/ 5 h 7"/>
                <a:gd name="T4" fmla="*/ 7 w 9"/>
                <a:gd name="T5" fmla="*/ 7 h 7"/>
                <a:gd name="T6" fmla="*/ 1 w 9"/>
                <a:gd name="T7" fmla="*/ 4 h 7"/>
                <a:gd name="T8" fmla="*/ 2 w 9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2" y="2"/>
                  </a:moveTo>
                  <a:cubicBezTo>
                    <a:pt x="2" y="2"/>
                    <a:pt x="6" y="4"/>
                    <a:pt x="7" y="5"/>
                  </a:cubicBezTo>
                  <a:cubicBezTo>
                    <a:pt x="8" y="6"/>
                    <a:pt x="9" y="7"/>
                    <a:pt x="7" y="7"/>
                  </a:cubicBezTo>
                  <a:cubicBezTo>
                    <a:pt x="5" y="7"/>
                    <a:pt x="2" y="7"/>
                    <a:pt x="1" y="4"/>
                  </a:cubicBezTo>
                  <a:cubicBezTo>
                    <a:pt x="0" y="0"/>
                    <a:pt x="1" y="1"/>
                    <a:pt x="2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1" name="Oval 89">
              <a:extLst>
                <a:ext uri="{FF2B5EF4-FFF2-40B4-BE49-F238E27FC236}">
                  <a16:creationId xmlns:a16="http://schemas.microsoft.com/office/drawing/2014/main" id="{7CCC3347-CE36-4820-8912-D884610C516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80" y="1550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2" name="Oval 90">
              <a:extLst>
                <a:ext uri="{FF2B5EF4-FFF2-40B4-BE49-F238E27FC236}">
                  <a16:creationId xmlns:a16="http://schemas.microsoft.com/office/drawing/2014/main" id="{AD9A2682-A337-4C6A-9555-97A6249E76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10" y="1554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3" name="Oval 91">
              <a:extLst>
                <a:ext uri="{FF2B5EF4-FFF2-40B4-BE49-F238E27FC236}">
                  <a16:creationId xmlns:a16="http://schemas.microsoft.com/office/drawing/2014/main" id="{FEE36259-31AB-4A96-A6D8-D8D6A72A939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40" y="1559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4" name="Oval 92">
              <a:extLst>
                <a:ext uri="{FF2B5EF4-FFF2-40B4-BE49-F238E27FC236}">
                  <a16:creationId xmlns:a16="http://schemas.microsoft.com/office/drawing/2014/main" id="{86D13DF2-38AD-4920-9E84-BD3692377B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2" y="1563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5" name="Oval 93">
              <a:extLst>
                <a:ext uri="{FF2B5EF4-FFF2-40B4-BE49-F238E27FC236}">
                  <a16:creationId xmlns:a16="http://schemas.microsoft.com/office/drawing/2014/main" id="{98501909-C56B-4D22-B8E9-CF8ABBA815D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02" y="1565"/>
              <a:ext cx="11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6" name="Oval 94">
              <a:extLst>
                <a:ext uri="{FF2B5EF4-FFF2-40B4-BE49-F238E27FC236}">
                  <a16:creationId xmlns:a16="http://schemas.microsoft.com/office/drawing/2014/main" id="{9B492E41-A39F-4337-B289-70555DE7AF0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0" y="1567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7" name="Oval 95">
              <a:extLst>
                <a:ext uri="{FF2B5EF4-FFF2-40B4-BE49-F238E27FC236}">
                  <a16:creationId xmlns:a16="http://schemas.microsoft.com/office/drawing/2014/main" id="{D4FE4491-2D9C-4687-BD46-BA5EA22C42A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62" y="1570"/>
              <a:ext cx="11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8" name="Oval 96">
              <a:extLst>
                <a:ext uri="{FF2B5EF4-FFF2-40B4-BE49-F238E27FC236}">
                  <a16:creationId xmlns:a16="http://schemas.microsoft.com/office/drawing/2014/main" id="{FF6CF510-4B79-40A0-BF0B-237D324073D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2" y="1574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9" name="Oval 97">
              <a:extLst>
                <a:ext uri="{FF2B5EF4-FFF2-40B4-BE49-F238E27FC236}">
                  <a16:creationId xmlns:a16="http://schemas.microsoft.com/office/drawing/2014/main" id="{4994FE3D-D194-4A21-8C92-C5C897B61E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2" y="1542"/>
              <a:ext cx="6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0" name="Oval 98">
              <a:extLst>
                <a:ext uri="{FF2B5EF4-FFF2-40B4-BE49-F238E27FC236}">
                  <a16:creationId xmlns:a16="http://schemas.microsoft.com/office/drawing/2014/main" id="{F14DA065-A494-431F-9BD6-53F2C2BA1C2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2" y="1544"/>
              <a:ext cx="6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1" name="Oval 99">
              <a:extLst>
                <a:ext uri="{FF2B5EF4-FFF2-40B4-BE49-F238E27FC236}">
                  <a16:creationId xmlns:a16="http://schemas.microsoft.com/office/drawing/2014/main" id="{E7A5A77F-2FCF-47B9-9F02-5DE72AB6BCA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4" y="1548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2" name="Oval 100">
              <a:extLst>
                <a:ext uri="{FF2B5EF4-FFF2-40B4-BE49-F238E27FC236}">
                  <a16:creationId xmlns:a16="http://schemas.microsoft.com/office/drawing/2014/main" id="{25D2C0A7-341A-47A7-A60C-DB10ED7647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2" y="1550"/>
              <a:ext cx="8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3" name="Oval 101">
              <a:extLst>
                <a:ext uri="{FF2B5EF4-FFF2-40B4-BE49-F238E27FC236}">
                  <a16:creationId xmlns:a16="http://schemas.microsoft.com/office/drawing/2014/main" id="{D5C64AEA-C3D4-415A-91B3-5C45737CD8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22" y="1554"/>
              <a:ext cx="6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4" name="Oval 102">
              <a:extLst>
                <a:ext uri="{FF2B5EF4-FFF2-40B4-BE49-F238E27FC236}">
                  <a16:creationId xmlns:a16="http://schemas.microsoft.com/office/drawing/2014/main" id="{92F1E745-07B0-487E-83F2-38F5380896B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51" y="1557"/>
              <a:ext cx="7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5" name="Oval 103">
              <a:extLst>
                <a:ext uri="{FF2B5EF4-FFF2-40B4-BE49-F238E27FC236}">
                  <a16:creationId xmlns:a16="http://schemas.microsoft.com/office/drawing/2014/main" id="{1C1579DA-5CB3-49BB-9F31-D8FE8F58B72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84" y="1561"/>
              <a:ext cx="6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6" name="Oval 104">
              <a:extLst>
                <a:ext uri="{FF2B5EF4-FFF2-40B4-BE49-F238E27FC236}">
                  <a16:creationId xmlns:a16="http://schemas.microsoft.com/office/drawing/2014/main" id="{94508852-B769-45DB-9480-D282800678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16" y="1567"/>
              <a:ext cx="6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7" name="Oval 105">
              <a:extLst>
                <a:ext uri="{FF2B5EF4-FFF2-40B4-BE49-F238E27FC236}">
                  <a16:creationId xmlns:a16="http://schemas.microsoft.com/office/drawing/2014/main" id="{A9043867-BC66-48D5-8D7D-550F5A11AD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1" y="1537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8" name="Oval 106">
              <a:extLst>
                <a:ext uri="{FF2B5EF4-FFF2-40B4-BE49-F238E27FC236}">
                  <a16:creationId xmlns:a16="http://schemas.microsoft.com/office/drawing/2014/main" id="{3C2301A0-8186-4A6D-B5CA-E6F871C7F64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9" y="1539"/>
              <a:ext cx="6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9" name="Oval 107">
              <a:extLst>
                <a:ext uri="{FF2B5EF4-FFF2-40B4-BE49-F238E27FC236}">
                  <a16:creationId xmlns:a16="http://schemas.microsoft.com/office/drawing/2014/main" id="{F8A8FC4C-2340-45ED-B338-DD4F8A28B3B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07" y="1542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0" name="Oval 108">
              <a:extLst>
                <a:ext uri="{FF2B5EF4-FFF2-40B4-BE49-F238E27FC236}">
                  <a16:creationId xmlns:a16="http://schemas.microsoft.com/office/drawing/2014/main" id="{D2F0A3DE-A854-4CE2-A131-2EB2B9ACBD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9" y="1546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1" name="Oval 109">
              <a:extLst>
                <a:ext uri="{FF2B5EF4-FFF2-40B4-BE49-F238E27FC236}">
                  <a16:creationId xmlns:a16="http://schemas.microsoft.com/office/drawing/2014/main" id="{FCB08ED0-AD52-4111-9CC6-132C469F9E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71" y="1550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2" name="Oval 110">
              <a:extLst>
                <a:ext uri="{FF2B5EF4-FFF2-40B4-BE49-F238E27FC236}">
                  <a16:creationId xmlns:a16="http://schemas.microsoft.com/office/drawing/2014/main" id="{13511A26-DAC8-430A-8387-FDDA48E617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01" y="1559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3" name="Oval 111">
              <a:extLst>
                <a:ext uri="{FF2B5EF4-FFF2-40B4-BE49-F238E27FC236}">
                  <a16:creationId xmlns:a16="http://schemas.microsoft.com/office/drawing/2014/main" id="{00E13CAF-41E8-43EF-9699-DF7C7AE2E00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31" y="1567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4" name="Freeform 112">
              <a:extLst>
                <a:ext uri="{FF2B5EF4-FFF2-40B4-BE49-F238E27FC236}">
                  <a16:creationId xmlns:a16="http://schemas.microsoft.com/office/drawing/2014/main" id="{1C6749BF-1F14-4A15-B2B6-B3C201D226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67" y="1851"/>
              <a:ext cx="471" cy="152"/>
            </a:xfrm>
            <a:custGeom>
              <a:avLst/>
              <a:gdLst>
                <a:gd name="T0" fmla="*/ 42 w 220"/>
                <a:gd name="T1" fmla="*/ 49 h 71"/>
                <a:gd name="T2" fmla="*/ 53 w 220"/>
                <a:gd name="T3" fmla="*/ 35 h 71"/>
                <a:gd name="T4" fmla="*/ 70 w 220"/>
                <a:gd name="T5" fmla="*/ 34 h 71"/>
                <a:gd name="T6" fmla="*/ 84 w 220"/>
                <a:gd name="T7" fmla="*/ 35 h 71"/>
                <a:gd name="T8" fmla="*/ 100 w 220"/>
                <a:gd name="T9" fmla="*/ 36 h 71"/>
                <a:gd name="T10" fmla="*/ 115 w 220"/>
                <a:gd name="T11" fmla="*/ 37 h 71"/>
                <a:gd name="T12" fmla="*/ 129 w 220"/>
                <a:gd name="T13" fmla="*/ 39 h 71"/>
                <a:gd name="T14" fmla="*/ 144 w 220"/>
                <a:gd name="T15" fmla="*/ 40 h 71"/>
                <a:gd name="T16" fmla="*/ 175 w 220"/>
                <a:gd name="T17" fmla="*/ 34 h 71"/>
                <a:gd name="T18" fmla="*/ 101 w 220"/>
                <a:gd name="T19" fmla="*/ 13 h 71"/>
                <a:gd name="T20" fmla="*/ 45 w 220"/>
                <a:gd name="T21" fmla="*/ 19 h 71"/>
                <a:gd name="T22" fmla="*/ 32 w 220"/>
                <a:gd name="T23" fmla="*/ 32 h 71"/>
                <a:gd name="T24" fmla="*/ 32 w 220"/>
                <a:gd name="T25" fmla="*/ 23 h 71"/>
                <a:gd name="T26" fmla="*/ 82 w 220"/>
                <a:gd name="T27" fmla="*/ 68 h 71"/>
                <a:gd name="T28" fmla="*/ 74 w 220"/>
                <a:gd name="T29" fmla="*/ 68 h 71"/>
                <a:gd name="T30" fmla="*/ 73 w 220"/>
                <a:gd name="T31" fmla="*/ 71 h 71"/>
                <a:gd name="T32" fmla="*/ 58 w 220"/>
                <a:gd name="T33" fmla="*/ 58 h 71"/>
                <a:gd name="T34" fmla="*/ 23 w 220"/>
                <a:gd name="T35" fmla="*/ 50 h 71"/>
                <a:gd name="T36" fmla="*/ 15 w 220"/>
                <a:gd name="T37" fmla="*/ 41 h 71"/>
                <a:gd name="T38" fmla="*/ 1 w 220"/>
                <a:gd name="T39" fmla="*/ 31 h 71"/>
                <a:gd name="T40" fmla="*/ 92 w 220"/>
                <a:gd name="T41" fmla="*/ 0 h 71"/>
                <a:gd name="T42" fmla="*/ 91 w 220"/>
                <a:gd name="T43" fmla="*/ 6 h 71"/>
                <a:gd name="T44" fmla="*/ 102 w 220"/>
                <a:gd name="T45" fmla="*/ 7 h 71"/>
                <a:gd name="T46" fmla="*/ 118 w 220"/>
                <a:gd name="T47" fmla="*/ 5 h 71"/>
                <a:gd name="T48" fmla="*/ 124 w 220"/>
                <a:gd name="T49" fmla="*/ 9 h 71"/>
                <a:gd name="T50" fmla="*/ 170 w 220"/>
                <a:gd name="T51" fmla="*/ 24 h 71"/>
                <a:gd name="T52" fmla="*/ 217 w 220"/>
                <a:gd name="T53" fmla="*/ 14 h 71"/>
                <a:gd name="T54" fmla="*/ 207 w 220"/>
                <a:gd name="T55" fmla="*/ 33 h 71"/>
                <a:gd name="T56" fmla="*/ 220 w 220"/>
                <a:gd name="T57" fmla="*/ 60 h 71"/>
                <a:gd name="T58" fmla="*/ 193 w 220"/>
                <a:gd name="T59" fmla="*/ 43 h 71"/>
                <a:gd name="T60" fmla="*/ 162 w 220"/>
                <a:gd name="T61" fmla="*/ 49 h 71"/>
                <a:gd name="T62" fmla="*/ 164 w 220"/>
                <a:gd name="T63" fmla="*/ 54 h 71"/>
                <a:gd name="T64" fmla="*/ 159 w 220"/>
                <a:gd name="T65" fmla="*/ 61 h 71"/>
                <a:gd name="T66" fmla="*/ 145 w 220"/>
                <a:gd name="T67" fmla="*/ 57 h 71"/>
                <a:gd name="T68" fmla="*/ 78 w 220"/>
                <a:gd name="T69" fmla="*/ 59 h 71"/>
                <a:gd name="T70" fmla="*/ 82 w 220"/>
                <a:gd name="T71" fmla="*/ 6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0" h="71">
                  <a:moveTo>
                    <a:pt x="45" y="19"/>
                  </a:moveTo>
                  <a:cubicBezTo>
                    <a:pt x="49" y="23"/>
                    <a:pt x="51" y="38"/>
                    <a:pt x="42" y="49"/>
                  </a:cubicBezTo>
                  <a:cubicBezTo>
                    <a:pt x="39" y="52"/>
                    <a:pt x="41" y="54"/>
                    <a:pt x="44" y="50"/>
                  </a:cubicBezTo>
                  <a:cubicBezTo>
                    <a:pt x="47" y="48"/>
                    <a:pt x="50" y="46"/>
                    <a:pt x="53" y="35"/>
                  </a:cubicBezTo>
                  <a:cubicBezTo>
                    <a:pt x="55" y="26"/>
                    <a:pt x="62" y="30"/>
                    <a:pt x="63" y="32"/>
                  </a:cubicBezTo>
                  <a:cubicBezTo>
                    <a:pt x="64" y="34"/>
                    <a:pt x="66" y="37"/>
                    <a:pt x="70" y="34"/>
                  </a:cubicBezTo>
                  <a:cubicBezTo>
                    <a:pt x="74" y="31"/>
                    <a:pt x="76" y="31"/>
                    <a:pt x="78" y="34"/>
                  </a:cubicBezTo>
                  <a:cubicBezTo>
                    <a:pt x="80" y="38"/>
                    <a:pt x="83" y="36"/>
                    <a:pt x="84" y="35"/>
                  </a:cubicBezTo>
                  <a:cubicBezTo>
                    <a:pt x="87" y="32"/>
                    <a:pt x="92" y="32"/>
                    <a:pt x="94" y="36"/>
                  </a:cubicBezTo>
                  <a:cubicBezTo>
                    <a:pt x="96" y="39"/>
                    <a:pt x="98" y="38"/>
                    <a:pt x="100" y="36"/>
                  </a:cubicBezTo>
                  <a:cubicBezTo>
                    <a:pt x="103" y="34"/>
                    <a:pt x="106" y="33"/>
                    <a:pt x="108" y="37"/>
                  </a:cubicBezTo>
                  <a:cubicBezTo>
                    <a:pt x="110" y="40"/>
                    <a:pt x="113" y="39"/>
                    <a:pt x="115" y="37"/>
                  </a:cubicBezTo>
                  <a:cubicBezTo>
                    <a:pt x="116" y="35"/>
                    <a:pt x="120" y="34"/>
                    <a:pt x="122" y="37"/>
                  </a:cubicBezTo>
                  <a:cubicBezTo>
                    <a:pt x="124" y="41"/>
                    <a:pt x="126" y="41"/>
                    <a:pt x="129" y="39"/>
                  </a:cubicBezTo>
                  <a:cubicBezTo>
                    <a:pt x="131" y="36"/>
                    <a:pt x="135" y="36"/>
                    <a:pt x="137" y="39"/>
                  </a:cubicBezTo>
                  <a:cubicBezTo>
                    <a:pt x="139" y="42"/>
                    <a:pt x="142" y="41"/>
                    <a:pt x="144" y="40"/>
                  </a:cubicBezTo>
                  <a:cubicBezTo>
                    <a:pt x="146" y="38"/>
                    <a:pt x="149" y="37"/>
                    <a:pt x="154" y="40"/>
                  </a:cubicBezTo>
                  <a:cubicBezTo>
                    <a:pt x="159" y="43"/>
                    <a:pt x="170" y="40"/>
                    <a:pt x="175" y="34"/>
                  </a:cubicBezTo>
                  <a:cubicBezTo>
                    <a:pt x="180" y="29"/>
                    <a:pt x="177" y="28"/>
                    <a:pt x="173" y="27"/>
                  </a:cubicBezTo>
                  <a:cubicBezTo>
                    <a:pt x="169" y="25"/>
                    <a:pt x="137" y="13"/>
                    <a:pt x="101" y="13"/>
                  </a:cubicBezTo>
                  <a:cubicBezTo>
                    <a:pt x="68" y="13"/>
                    <a:pt x="61" y="14"/>
                    <a:pt x="46" y="17"/>
                  </a:cubicBezTo>
                  <a:cubicBezTo>
                    <a:pt x="44" y="17"/>
                    <a:pt x="44" y="18"/>
                    <a:pt x="45" y="19"/>
                  </a:cubicBezTo>
                  <a:moveTo>
                    <a:pt x="28" y="28"/>
                  </a:moveTo>
                  <a:cubicBezTo>
                    <a:pt x="28" y="30"/>
                    <a:pt x="30" y="32"/>
                    <a:pt x="32" y="32"/>
                  </a:cubicBezTo>
                  <a:cubicBezTo>
                    <a:pt x="35" y="32"/>
                    <a:pt x="37" y="30"/>
                    <a:pt x="37" y="28"/>
                  </a:cubicBezTo>
                  <a:cubicBezTo>
                    <a:pt x="37" y="25"/>
                    <a:pt x="35" y="23"/>
                    <a:pt x="32" y="23"/>
                  </a:cubicBezTo>
                  <a:cubicBezTo>
                    <a:pt x="30" y="23"/>
                    <a:pt x="28" y="25"/>
                    <a:pt x="28" y="28"/>
                  </a:cubicBezTo>
                  <a:moveTo>
                    <a:pt x="82" y="68"/>
                  </a:moveTo>
                  <a:cubicBezTo>
                    <a:pt x="83" y="69"/>
                    <a:pt x="83" y="69"/>
                    <a:pt x="82" y="69"/>
                  </a:cubicBezTo>
                  <a:cubicBezTo>
                    <a:pt x="80" y="69"/>
                    <a:pt x="76" y="68"/>
                    <a:pt x="74" y="68"/>
                  </a:cubicBezTo>
                  <a:cubicBezTo>
                    <a:pt x="73" y="67"/>
                    <a:pt x="73" y="69"/>
                    <a:pt x="73" y="69"/>
                  </a:cubicBezTo>
                  <a:cubicBezTo>
                    <a:pt x="72" y="69"/>
                    <a:pt x="72" y="70"/>
                    <a:pt x="73" y="71"/>
                  </a:cubicBezTo>
                  <a:cubicBezTo>
                    <a:pt x="69" y="69"/>
                    <a:pt x="64" y="66"/>
                    <a:pt x="60" y="62"/>
                  </a:cubicBezTo>
                  <a:cubicBezTo>
                    <a:pt x="59" y="60"/>
                    <a:pt x="58" y="59"/>
                    <a:pt x="58" y="58"/>
                  </a:cubicBezTo>
                  <a:cubicBezTo>
                    <a:pt x="57" y="57"/>
                    <a:pt x="56" y="57"/>
                    <a:pt x="56" y="57"/>
                  </a:cubicBezTo>
                  <a:cubicBezTo>
                    <a:pt x="42" y="56"/>
                    <a:pt x="32" y="54"/>
                    <a:pt x="23" y="50"/>
                  </a:cubicBezTo>
                  <a:cubicBezTo>
                    <a:pt x="15" y="47"/>
                    <a:pt x="9" y="47"/>
                    <a:pt x="9" y="46"/>
                  </a:cubicBezTo>
                  <a:cubicBezTo>
                    <a:pt x="10" y="43"/>
                    <a:pt x="13" y="42"/>
                    <a:pt x="15" y="41"/>
                  </a:cubicBezTo>
                  <a:cubicBezTo>
                    <a:pt x="16" y="41"/>
                    <a:pt x="16" y="40"/>
                    <a:pt x="15" y="39"/>
                  </a:cubicBezTo>
                  <a:cubicBezTo>
                    <a:pt x="9" y="33"/>
                    <a:pt x="0" y="31"/>
                    <a:pt x="1" y="31"/>
                  </a:cubicBezTo>
                  <a:cubicBezTo>
                    <a:pt x="13" y="20"/>
                    <a:pt x="30" y="15"/>
                    <a:pt x="51" y="13"/>
                  </a:cubicBezTo>
                  <a:cubicBezTo>
                    <a:pt x="60" y="12"/>
                    <a:pt x="66" y="4"/>
                    <a:pt x="92" y="0"/>
                  </a:cubicBezTo>
                  <a:cubicBezTo>
                    <a:pt x="90" y="2"/>
                    <a:pt x="89" y="3"/>
                    <a:pt x="89" y="6"/>
                  </a:cubicBezTo>
                  <a:cubicBezTo>
                    <a:pt x="89" y="7"/>
                    <a:pt x="89" y="7"/>
                    <a:pt x="91" y="6"/>
                  </a:cubicBezTo>
                  <a:cubicBezTo>
                    <a:pt x="93" y="5"/>
                    <a:pt x="97" y="3"/>
                    <a:pt x="104" y="3"/>
                  </a:cubicBezTo>
                  <a:cubicBezTo>
                    <a:pt x="103" y="4"/>
                    <a:pt x="102" y="6"/>
                    <a:pt x="102" y="7"/>
                  </a:cubicBezTo>
                  <a:cubicBezTo>
                    <a:pt x="102" y="8"/>
                    <a:pt x="103" y="8"/>
                    <a:pt x="104" y="7"/>
                  </a:cubicBezTo>
                  <a:cubicBezTo>
                    <a:pt x="105" y="7"/>
                    <a:pt x="114" y="5"/>
                    <a:pt x="118" y="5"/>
                  </a:cubicBezTo>
                  <a:cubicBezTo>
                    <a:pt x="117" y="6"/>
                    <a:pt x="115" y="9"/>
                    <a:pt x="120" y="9"/>
                  </a:cubicBezTo>
                  <a:cubicBezTo>
                    <a:pt x="122" y="8"/>
                    <a:pt x="123" y="9"/>
                    <a:pt x="124" y="9"/>
                  </a:cubicBezTo>
                  <a:cubicBezTo>
                    <a:pt x="123" y="9"/>
                    <a:pt x="121" y="11"/>
                    <a:pt x="125" y="12"/>
                  </a:cubicBezTo>
                  <a:cubicBezTo>
                    <a:pt x="147" y="17"/>
                    <a:pt x="160" y="20"/>
                    <a:pt x="170" y="24"/>
                  </a:cubicBezTo>
                  <a:cubicBezTo>
                    <a:pt x="180" y="27"/>
                    <a:pt x="182" y="28"/>
                    <a:pt x="193" y="25"/>
                  </a:cubicBezTo>
                  <a:cubicBezTo>
                    <a:pt x="202" y="22"/>
                    <a:pt x="213" y="17"/>
                    <a:pt x="217" y="14"/>
                  </a:cubicBezTo>
                  <a:cubicBezTo>
                    <a:pt x="218" y="14"/>
                    <a:pt x="219" y="13"/>
                    <a:pt x="219" y="15"/>
                  </a:cubicBezTo>
                  <a:cubicBezTo>
                    <a:pt x="217" y="22"/>
                    <a:pt x="212" y="29"/>
                    <a:pt x="207" y="33"/>
                  </a:cubicBezTo>
                  <a:cubicBezTo>
                    <a:pt x="207" y="33"/>
                    <a:pt x="206" y="34"/>
                    <a:pt x="207" y="35"/>
                  </a:cubicBezTo>
                  <a:cubicBezTo>
                    <a:pt x="213" y="38"/>
                    <a:pt x="220" y="47"/>
                    <a:pt x="220" y="60"/>
                  </a:cubicBezTo>
                  <a:cubicBezTo>
                    <a:pt x="220" y="60"/>
                    <a:pt x="220" y="61"/>
                    <a:pt x="219" y="60"/>
                  </a:cubicBezTo>
                  <a:cubicBezTo>
                    <a:pt x="213" y="52"/>
                    <a:pt x="201" y="46"/>
                    <a:pt x="193" y="43"/>
                  </a:cubicBezTo>
                  <a:cubicBezTo>
                    <a:pt x="189" y="42"/>
                    <a:pt x="184" y="42"/>
                    <a:pt x="180" y="44"/>
                  </a:cubicBezTo>
                  <a:cubicBezTo>
                    <a:pt x="176" y="45"/>
                    <a:pt x="171" y="47"/>
                    <a:pt x="162" y="49"/>
                  </a:cubicBezTo>
                  <a:cubicBezTo>
                    <a:pt x="161" y="49"/>
                    <a:pt x="160" y="50"/>
                    <a:pt x="161" y="51"/>
                  </a:cubicBezTo>
                  <a:cubicBezTo>
                    <a:pt x="162" y="53"/>
                    <a:pt x="163" y="53"/>
                    <a:pt x="164" y="54"/>
                  </a:cubicBezTo>
                  <a:cubicBezTo>
                    <a:pt x="165" y="55"/>
                    <a:pt x="165" y="55"/>
                    <a:pt x="164" y="55"/>
                  </a:cubicBezTo>
                  <a:cubicBezTo>
                    <a:pt x="159" y="55"/>
                    <a:pt x="158" y="56"/>
                    <a:pt x="159" y="61"/>
                  </a:cubicBezTo>
                  <a:cubicBezTo>
                    <a:pt x="159" y="62"/>
                    <a:pt x="159" y="62"/>
                    <a:pt x="158" y="62"/>
                  </a:cubicBezTo>
                  <a:cubicBezTo>
                    <a:pt x="152" y="60"/>
                    <a:pt x="149" y="59"/>
                    <a:pt x="145" y="57"/>
                  </a:cubicBezTo>
                  <a:cubicBezTo>
                    <a:pt x="143" y="55"/>
                    <a:pt x="140" y="54"/>
                    <a:pt x="138" y="54"/>
                  </a:cubicBezTo>
                  <a:cubicBezTo>
                    <a:pt x="114" y="57"/>
                    <a:pt x="97" y="58"/>
                    <a:pt x="78" y="59"/>
                  </a:cubicBezTo>
                  <a:cubicBezTo>
                    <a:pt x="78" y="59"/>
                    <a:pt x="73" y="59"/>
                    <a:pt x="76" y="63"/>
                  </a:cubicBezTo>
                  <a:cubicBezTo>
                    <a:pt x="77" y="64"/>
                    <a:pt x="80" y="66"/>
                    <a:pt x="82" y="6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5" name="Freeform 113">
              <a:extLst>
                <a:ext uri="{FF2B5EF4-FFF2-40B4-BE49-F238E27FC236}">
                  <a16:creationId xmlns:a16="http://schemas.microsoft.com/office/drawing/2014/main" id="{0A217747-37F3-4E02-85C5-16F6182ED14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3" y="1924"/>
              <a:ext cx="20" cy="15"/>
            </a:xfrm>
            <a:custGeom>
              <a:avLst/>
              <a:gdLst>
                <a:gd name="T0" fmla="*/ 2 w 9"/>
                <a:gd name="T1" fmla="*/ 1 h 7"/>
                <a:gd name="T2" fmla="*/ 7 w 9"/>
                <a:gd name="T3" fmla="*/ 5 h 7"/>
                <a:gd name="T4" fmla="*/ 7 w 9"/>
                <a:gd name="T5" fmla="*/ 7 h 7"/>
                <a:gd name="T6" fmla="*/ 1 w 9"/>
                <a:gd name="T7" fmla="*/ 3 h 7"/>
                <a:gd name="T8" fmla="*/ 2 w 9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2" y="1"/>
                  </a:moveTo>
                  <a:cubicBezTo>
                    <a:pt x="2" y="2"/>
                    <a:pt x="6" y="4"/>
                    <a:pt x="7" y="5"/>
                  </a:cubicBezTo>
                  <a:cubicBezTo>
                    <a:pt x="8" y="6"/>
                    <a:pt x="9" y="7"/>
                    <a:pt x="7" y="7"/>
                  </a:cubicBezTo>
                  <a:cubicBezTo>
                    <a:pt x="5" y="7"/>
                    <a:pt x="2" y="7"/>
                    <a:pt x="1" y="3"/>
                  </a:cubicBezTo>
                  <a:cubicBezTo>
                    <a:pt x="0" y="0"/>
                    <a:pt x="1" y="1"/>
                    <a:pt x="2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6" name="Oval 114">
              <a:extLst>
                <a:ext uri="{FF2B5EF4-FFF2-40B4-BE49-F238E27FC236}">
                  <a16:creationId xmlns:a16="http://schemas.microsoft.com/office/drawing/2014/main" id="{41C6BEF4-B2E7-4724-9AFC-AAC7E580B1A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80" y="1896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7" name="Oval 115">
              <a:extLst>
                <a:ext uri="{FF2B5EF4-FFF2-40B4-BE49-F238E27FC236}">
                  <a16:creationId xmlns:a16="http://schemas.microsoft.com/office/drawing/2014/main" id="{AD5C4FC6-781B-46E6-AC84-80010469FE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10" y="1898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8" name="Oval 116">
              <a:extLst>
                <a:ext uri="{FF2B5EF4-FFF2-40B4-BE49-F238E27FC236}">
                  <a16:creationId xmlns:a16="http://schemas.microsoft.com/office/drawing/2014/main" id="{816BCED8-F369-46E8-A247-681851C838A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40" y="1902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9" name="Oval 117">
              <a:extLst>
                <a:ext uri="{FF2B5EF4-FFF2-40B4-BE49-F238E27FC236}">
                  <a16:creationId xmlns:a16="http://schemas.microsoft.com/office/drawing/2014/main" id="{E0251DE8-D3F1-4608-BB75-7D16D4C1485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2" y="1907"/>
              <a:ext cx="13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0" name="Oval 118">
              <a:extLst>
                <a:ext uri="{FF2B5EF4-FFF2-40B4-BE49-F238E27FC236}">
                  <a16:creationId xmlns:a16="http://schemas.microsoft.com/office/drawing/2014/main" id="{648DDB08-E78B-46F4-B4BD-87FB5A64A4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02" y="1911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1" name="Oval 119">
              <a:extLst>
                <a:ext uri="{FF2B5EF4-FFF2-40B4-BE49-F238E27FC236}">
                  <a16:creationId xmlns:a16="http://schemas.microsoft.com/office/drawing/2014/main" id="{C06D7159-7F0C-4197-848E-2A380356A1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0" y="1913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2" name="Oval 120">
              <a:extLst>
                <a:ext uri="{FF2B5EF4-FFF2-40B4-BE49-F238E27FC236}">
                  <a16:creationId xmlns:a16="http://schemas.microsoft.com/office/drawing/2014/main" id="{1DF1AF5C-945C-4A44-8379-2B4656A1F8C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62" y="1915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3" name="Oval 121">
              <a:extLst>
                <a:ext uri="{FF2B5EF4-FFF2-40B4-BE49-F238E27FC236}">
                  <a16:creationId xmlns:a16="http://schemas.microsoft.com/office/drawing/2014/main" id="{63142E96-5AC3-482C-9415-7E3B53D965E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2" y="1917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4" name="Oval 122">
              <a:extLst>
                <a:ext uri="{FF2B5EF4-FFF2-40B4-BE49-F238E27FC236}">
                  <a16:creationId xmlns:a16="http://schemas.microsoft.com/office/drawing/2014/main" id="{FF661828-89FB-4174-A35D-467376D091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2" y="1887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5" name="Oval 123">
              <a:extLst>
                <a:ext uri="{FF2B5EF4-FFF2-40B4-BE49-F238E27FC236}">
                  <a16:creationId xmlns:a16="http://schemas.microsoft.com/office/drawing/2014/main" id="{99399943-7749-4F0E-A1B9-F22319C417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2" y="1889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6" name="Oval 124">
              <a:extLst>
                <a:ext uri="{FF2B5EF4-FFF2-40B4-BE49-F238E27FC236}">
                  <a16:creationId xmlns:a16="http://schemas.microsoft.com/office/drawing/2014/main" id="{5F7DF4FC-3C0A-456F-B18C-B7BC7FBD220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4" y="1892"/>
              <a:ext cx="6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7" name="Oval 125">
              <a:extLst>
                <a:ext uri="{FF2B5EF4-FFF2-40B4-BE49-F238E27FC236}">
                  <a16:creationId xmlns:a16="http://schemas.microsoft.com/office/drawing/2014/main" id="{257E5969-870B-4910-9D81-74243FEEC05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2" y="1896"/>
              <a:ext cx="8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8" name="Oval 126">
              <a:extLst>
                <a:ext uri="{FF2B5EF4-FFF2-40B4-BE49-F238E27FC236}">
                  <a16:creationId xmlns:a16="http://schemas.microsoft.com/office/drawing/2014/main" id="{33572D96-B804-4AD1-9F9E-2D6845CD99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22" y="1900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9" name="Oval 127">
              <a:extLst>
                <a:ext uri="{FF2B5EF4-FFF2-40B4-BE49-F238E27FC236}">
                  <a16:creationId xmlns:a16="http://schemas.microsoft.com/office/drawing/2014/main" id="{308B6879-A76B-4583-940E-E56BDDB549E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51" y="1902"/>
              <a:ext cx="7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0" name="Oval 128">
              <a:extLst>
                <a:ext uri="{FF2B5EF4-FFF2-40B4-BE49-F238E27FC236}">
                  <a16:creationId xmlns:a16="http://schemas.microsoft.com/office/drawing/2014/main" id="{4DE44137-A406-4003-A91F-8A2254D591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84" y="1907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1" name="Oval 129">
              <a:extLst>
                <a:ext uri="{FF2B5EF4-FFF2-40B4-BE49-F238E27FC236}">
                  <a16:creationId xmlns:a16="http://schemas.microsoft.com/office/drawing/2014/main" id="{A4FA1541-5CEF-4F28-94ED-93E0C27013C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16" y="1913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2" name="Oval 130">
              <a:extLst>
                <a:ext uri="{FF2B5EF4-FFF2-40B4-BE49-F238E27FC236}">
                  <a16:creationId xmlns:a16="http://schemas.microsoft.com/office/drawing/2014/main" id="{C702C9BC-1398-4529-922A-9C738CCB920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1" y="1883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3" name="Oval 131">
              <a:extLst>
                <a:ext uri="{FF2B5EF4-FFF2-40B4-BE49-F238E27FC236}">
                  <a16:creationId xmlns:a16="http://schemas.microsoft.com/office/drawing/2014/main" id="{701ED9FB-2432-4A88-8499-97CDFF17EB2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9" y="1883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4" name="Oval 132">
              <a:extLst>
                <a:ext uri="{FF2B5EF4-FFF2-40B4-BE49-F238E27FC236}">
                  <a16:creationId xmlns:a16="http://schemas.microsoft.com/office/drawing/2014/main" id="{25E69C04-848E-44FF-8A51-B5845A769BF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07" y="1885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5" name="Oval 133">
              <a:extLst>
                <a:ext uri="{FF2B5EF4-FFF2-40B4-BE49-F238E27FC236}">
                  <a16:creationId xmlns:a16="http://schemas.microsoft.com/office/drawing/2014/main" id="{F240F262-8D14-48ED-9558-94221643E0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9" y="1889"/>
              <a:ext cx="4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6" name="Oval 134">
              <a:extLst>
                <a:ext uri="{FF2B5EF4-FFF2-40B4-BE49-F238E27FC236}">
                  <a16:creationId xmlns:a16="http://schemas.microsoft.com/office/drawing/2014/main" id="{6C2A772A-D027-420D-9AC2-C1976650B83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71" y="1896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7" name="Oval 135">
              <a:extLst>
                <a:ext uri="{FF2B5EF4-FFF2-40B4-BE49-F238E27FC236}">
                  <a16:creationId xmlns:a16="http://schemas.microsoft.com/office/drawing/2014/main" id="{759FE8B4-0E14-4587-B336-1BBF4B4040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01" y="1904"/>
              <a:ext cx="6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8" name="Oval 136">
              <a:extLst>
                <a:ext uri="{FF2B5EF4-FFF2-40B4-BE49-F238E27FC236}">
                  <a16:creationId xmlns:a16="http://schemas.microsoft.com/office/drawing/2014/main" id="{D487E143-BB34-4ED6-B2F3-A56A5B72005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31" y="1913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9" name="Freeform 137">
              <a:extLst>
                <a:ext uri="{FF2B5EF4-FFF2-40B4-BE49-F238E27FC236}">
                  <a16:creationId xmlns:a16="http://schemas.microsoft.com/office/drawing/2014/main" id="{16E377B3-7FD1-4808-BE19-481154EFBA9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69" y="1679"/>
              <a:ext cx="471" cy="152"/>
            </a:xfrm>
            <a:custGeom>
              <a:avLst/>
              <a:gdLst>
                <a:gd name="T0" fmla="*/ 119 w 220"/>
                <a:gd name="T1" fmla="*/ 13 h 71"/>
                <a:gd name="T2" fmla="*/ 45 w 220"/>
                <a:gd name="T3" fmla="*/ 34 h 71"/>
                <a:gd name="T4" fmla="*/ 76 w 220"/>
                <a:gd name="T5" fmla="*/ 40 h 71"/>
                <a:gd name="T6" fmla="*/ 91 w 220"/>
                <a:gd name="T7" fmla="*/ 39 h 71"/>
                <a:gd name="T8" fmla="*/ 105 w 220"/>
                <a:gd name="T9" fmla="*/ 37 h 71"/>
                <a:gd name="T10" fmla="*/ 120 w 220"/>
                <a:gd name="T11" fmla="*/ 36 h 71"/>
                <a:gd name="T12" fmla="*/ 135 w 220"/>
                <a:gd name="T13" fmla="*/ 35 h 71"/>
                <a:gd name="T14" fmla="*/ 150 w 220"/>
                <a:gd name="T15" fmla="*/ 34 h 71"/>
                <a:gd name="T16" fmla="*/ 167 w 220"/>
                <a:gd name="T17" fmla="*/ 35 h 71"/>
                <a:gd name="T18" fmla="*/ 178 w 220"/>
                <a:gd name="T19" fmla="*/ 49 h 71"/>
                <a:gd name="T20" fmla="*/ 174 w 220"/>
                <a:gd name="T21" fmla="*/ 17 h 71"/>
                <a:gd name="T22" fmla="*/ 183 w 220"/>
                <a:gd name="T23" fmla="*/ 28 h 71"/>
                <a:gd name="T24" fmla="*/ 192 w 220"/>
                <a:gd name="T25" fmla="*/ 28 h 71"/>
                <a:gd name="T26" fmla="*/ 144 w 220"/>
                <a:gd name="T27" fmla="*/ 62 h 71"/>
                <a:gd name="T28" fmla="*/ 82 w 220"/>
                <a:gd name="T29" fmla="*/ 54 h 71"/>
                <a:gd name="T30" fmla="*/ 62 w 220"/>
                <a:gd name="T31" fmla="*/ 61 h 71"/>
                <a:gd name="T32" fmla="*/ 56 w 220"/>
                <a:gd name="T33" fmla="*/ 55 h 71"/>
                <a:gd name="T34" fmla="*/ 59 w 220"/>
                <a:gd name="T35" fmla="*/ 51 h 71"/>
                <a:gd name="T36" fmla="*/ 40 w 220"/>
                <a:gd name="T37" fmla="*/ 44 h 71"/>
                <a:gd name="T38" fmla="*/ 1 w 220"/>
                <a:gd name="T39" fmla="*/ 60 h 71"/>
                <a:gd name="T40" fmla="*/ 13 w 220"/>
                <a:gd name="T41" fmla="*/ 35 h 71"/>
                <a:gd name="T42" fmla="*/ 1 w 220"/>
                <a:gd name="T43" fmla="*/ 15 h 71"/>
                <a:gd name="T44" fmla="*/ 27 w 220"/>
                <a:gd name="T45" fmla="*/ 25 h 71"/>
                <a:gd name="T46" fmla="*/ 95 w 220"/>
                <a:gd name="T47" fmla="*/ 12 h 71"/>
                <a:gd name="T48" fmla="*/ 100 w 220"/>
                <a:gd name="T49" fmla="*/ 9 h 71"/>
                <a:gd name="T50" fmla="*/ 116 w 220"/>
                <a:gd name="T51" fmla="*/ 7 h 71"/>
                <a:gd name="T52" fmla="*/ 116 w 220"/>
                <a:gd name="T53" fmla="*/ 3 h 71"/>
                <a:gd name="T54" fmla="*/ 131 w 220"/>
                <a:gd name="T55" fmla="*/ 6 h 71"/>
                <a:gd name="T56" fmla="*/ 169 w 220"/>
                <a:gd name="T57" fmla="*/ 13 h 71"/>
                <a:gd name="T58" fmla="*/ 205 w 220"/>
                <a:gd name="T59" fmla="*/ 39 h 71"/>
                <a:gd name="T60" fmla="*/ 211 w 220"/>
                <a:gd name="T61" fmla="*/ 46 h 71"/>
                <a:gd name="T62" fmla="*/ 164 w 220"/>
                <a:gd name="T63" fmla="*/ 57 h 71"/>
                <a:gd name="T64" fmla="*/ 160 w 220"/>
                <a:gd name="T65" fmla="*/ 62 h 71"/>
                <a:gd name="T66" fmla="*/ 147 w 220"/>
                <a:gd name="T67" fmla="*/ 69 h 71"/>
                <a:gd name="T68" fmla="*/ 138 w 220"/>
                <a:gd name="T69" fmla="*/ 69 h 71"/>
                <a:gd name="T70" fmla="*/ 144 w 220"/>
                <a:gd name="T71" fmla="*/ 6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0" h="71">
                  <a:moveTo>
                    <a:pt x="174" y="17"/>
                  </a:moveTo>
                  <a:cubicBezTo>
                    <a:pt x="159" y="14"/>
                    <a:pt x="152" y="13"/>
                    <a:pt x="119" y="13"/>
                  </a:cubicBezTo>
                  <a:cubicBezTo>
                    <a:pt x="83" y="13"/>
                    <a:pt x="51" y="25"/>
                    <a:pt x="47" y="26"/>
                  </a:cubicBezTo>
                  <a:cubicBezTo>
                    <a:pt x="42" y="28"/>
                    <a:pt x="40" y="29"/>
                    <a:pt x="45" y="34"/>
                  </a:cubicBezTo>
                  <a:cubicBezTo>
                    <a:pt x="49" y="40"/>
                    <a:pt x="61" y="43"/>
                    <a:pt x="66" y="40"/>
                  </a:cubicBezTo>
                  <a:cubicBezTo>
                    <a:pt x="71" y="37"/>
                    <a:pt x="74" y="38"/>
                    <a:pt x="76" y="40"/>
                  </a:cubicBezTo>
                  <a:cubicBezTo>
                    <a:pt x="78" y="41"/>
                    <a:pt x="81" y="42"/>
                    <a:pt x="83" y="39"/>
                  </a:cubicBezTo>
                  <a:cubicBezTo>
                    <a:pt x="85" y="36"/>
                    <a:pt x="89" y="36"/>
                    <a:pt x="91" y="39"/>
                  </a:cubicBezTo>
                  <a:cubicBezTo>
                    <a:pt x="93" y="41"/>
                    <a:pt x="96" y="41"/>
                    <a:pt x="98" y="37"/>
                  </a:cubicBezTo>
                  <a:cubicBezTo>
                    <a:pt x="100" y="34"/>
                    <a:pt x="104" y="35"/>
                    <a:pt x="105" y="37"/>
                  </a:cubicBezTo>
                  <a:cubicBezTo>
                    <a:pt x="107" y="39"/>
                    <a:pt x="110" y="40"/>
                    <a:pt x="112" y="37"/>
                  </a:cubicBezTo>
                  <a:cubicBezTo>
                    <a:pt x="114" y="33"/>
                    <a:pt x="117" y="34"/>
                    <a:pt x="120" y="36"/>
                  </a:cubicBezTo>
                  <a:cubicBezTo>
                    <a:pt x="122" y="38"/>
                    <a:pt x="124" y="39"/>
                    <a:pt x="126" y="36"/>
                  </a:cubicBezTo>
                  <a:cubicBezTo>
                    <a:pt x="128" y="32"/>
                    <a:pt x="133" y="32"/>
                    <a:pt x="135" y="35"/>
                  </a:cubicBezTo>
                  <a:cubicBezTo>
                    <a:pt x="136" y="36"/>
                    <a:pt x="140" y="38"/>
                    <a:pt x="142" y="34"/>
                  </a:cubicBezTo>
                  <a:cubicBezTo>
                    <a:pt x="144" y="31"/>
                    <a:pt x="146" y="31"/>
                    <a:pt x="150" y="34"/>
                  </a:cubicBezTo>
                  <a:cubicBezTo>
                    <a:pt x="153" y="37"/>
                    <a:pt x="156" y="34"/>
                    <a:pt x="157" y="32"/>
                  </a:cubicBezTo>
                  <a:cubicBezTo>
                    <a:pt x="158" y="30"/>
                    <a:pt x="165" y="26"/>
                    <a:pt x="167" y="35"/>
                  </a:cubicBezTo>
                  <a:cubicBezTo>
                    <a:pt x="170" y="46"/>
                    <a:pt x="173" y="48"/>
                    <a:pt x="175" y="50"/>
                  </a:cubicBezTo>
                  <a:cubicBezTo>
                    <a:pt x="179" y="54"/>
                    <a:pt x="181" y="52"/>
                    <a:pt x="178" y="49"/>
                  </a:cubicBezTo>
                  <a:cubicBezTo>
                    <a:pt x="169" y="38"/>
                    <a:pt x="171" y="23"/>
                    <a:pt x="175" y="19"/>
                  </a:cubicBezTo>
                  <a:cubicBezTo>
                    <a:pt x="176" y="18"/>
                    <a:pt x="175" y="17"/>
                    <a:pt x="174" y="17"/>
                  </a:cubicBezTo>
                  <a:moveTo>
                    <a:pt x="188" y="23"/>
                  </a:moveTo>
                  <a:cubicBezTo>
                    <a:pt x="185" y="23"/>
                    <a:pt x="183" y="25"/>
                    <a:pt x="183" y="28"/>
                  </a:cubicBezTo>
                  <a:cubicBezTo>
                    <a:pt x="183" y="30"/>
                    <a:pt x="185" y="32"/>
                    <a:pt x="188" y="32"/>
                  </a:cubicBezTo>
                  <a:cubicBezTo>
                    <a:pt x="190" y="32"/>
                    <a:pt x="192" y="30"/>
                    <a:pt x="192" y="28"/>
                  </a:cubicBezTo>
                  <a:cubicBezTo>
                    <a:pt x="192" y="25"/>
                    <a:pt x="190" y="23"/>
                    <a:pt x="188" y="23"/>
                  </a:cubicBezTo>
                  <a:moveTo>
                    <a:pt x="144" y="62"/>
                  </a:moveTo>
                  <a:cubicBezTo>
                    <a:pt x="147" y="59"/>
                    <a:pt x="142" y="59"/>
                    <a:pt x="142" y="59"/>
                  </a:cubicBezTo>
                  <a:cubicBezTo>
                    <a:pt x="123" y="58"/>
                    <a:pt x="105" y="57"/>
                    <a:pt x="82" y="54"/>
                  </a:cubicBezTo>
                  <a:cubicBezTo>
                    <a:pt x="80" y="54"/>
                    <a:pt x="77" y="55"/>
                    <a:pt x="75" y="57"/>
                  </a:cubicBezTo>
                  <a:cubicBezTo>
                    <a:pt x="71" y="59"/>
                    <a:pt x="67" y="60"/>
                    <a:pt x="62" y="61"/>
                  </a:cubicBezTo>
                  <a:cubicBezTo>
                    <a:pt x="61" y="62"/>
                    <a:pt x="61" y="62"/>
                    <a:pt x="61" y="61"/>
                  </a:cubicBezTo>
                  <a:cubicBezTo>
                    <a:pt x="62" y="56"/>
                    <a:pt x="61" y="55"/>
                    <a:pt x="56" y="55"/>
                  </a:cubicBezTo>
                  <a:cubicBezTo>
                    <a:pt x="55" y="55"/>
                    <a:pt x="55" y="55"/>
                    <a:pt x="56" y="54"/>
                  </a:cubicBezTo>
                  <a:cubicBezTo>
                    <a:pt x="57" y="53"/>
                    <a:pt x="58" y="53"/>
                    <a:pt x="59" y="51"/>
                  </a:cubicBezTo>
                  <a:cubicBezTo>
                    <a:pt x="59" y="50"/>
                    <a:pt x="59" y="49"/>
                    <a:pt x="58" y="49"/>
                  </a:cubicBezTo>
                  <a:cubicBezTo>
                    <a:pt x="49" y="47"/>
                    <a:pt x="43" y="45"/>
                    <a:pt x="40" y="44"/>
                  </a:cubicBezTo>
                  <a:cubicBezTo>
                    <a:pt x="36" y="42"/>
                    <a:pt x="31" y="42"/>
                    <a:pt x="27" y="43"/>
                  </a:cubicBezTo>
                  <a:cubicBezTo>
                    <a:pt x="19" y="46"/>
                    <a:pt x="7" y="52"/>
                    <a:pt x="1" y="60"/>
                  </a:cubicBezTo>
                  <a:cubicBezTo>
                    <a:pt x="0" y="61"/>
                    <a:pt x="0" y="60"/>
                    <a:pt x="0" y="60"/>
                  </a:cubicBezTo>
                  <a:cubicBezTo>
                    <a:pt x="0" y="47"/>
                    <a:pt x="7" y="38"/>
                    <a:pt x="13" y="35"/>
                  </a:cubicBezTo>
                  <a:cubicBezTo>
                    <a:pt x="13" y="34"/>
                    <a:pt x="13" y="33"/>
                    <a:pt x="13" y="33"/>
                  </a:cubicBezTo>
                  <a:cubicBezTo>
                    <a:pt x="8" y="29"/>
                    <a:pt x="3" y="22"/>
                    <a:pt x="1" y="15"/>
                  </a:cubicBezTo>
                  <a:cubicBezTo>
                    <a:pt x="1" y="13"/>
                    <a:pt x="2" y="14"/>
                    <a:pt x="3" y="14"/>
                  </a:cubicBezTo>
                  <a:cubicBezTo>
                    <a:pt x="7" y="17"/>
                    <a:pt x="17" y="22"/>
                    <a:pt x="27" y="25"/>
                  </a:cubicBezTo>
                  <a:cubicBezTo>
                    <a:pt x="38" y="28"/>
                    <a:pt x="40" y="27"/>
                    <a:pt x="50" y="24"/>
                  </a:cubicBezTo>
                  <a:cubicBezTo>
                    <a:pt x="60" y="20"/>
                    <a:pt x="73" y="17"/>
                    <a:pt x="95" y="12"/>
                  </a:cubicBezTo>
                  <a:cubicBezTo>
                    <a:pt x="99" y="11"/>
                    <a:pt x="97" y="9"/>
                    <a:pt x="96" y="9"/>
                  </a:cubicBezTo>
                  <a:cubicBezTo>
                    <a:pt x="97" y="9"/>
                    <a:pt x="98" y="8"/>
                    <a:pt x="100" y="9"/>
                  </a:cubicBezTo>
                  <a:cubicBezTo>
                    <a:pt x="105" y="9"/>
                    <a:pt x="103" y="6"/>
                    <a:pt x="102" y="5"/>
                  </a:cubicBezTo>
                  <a:cubicBezTo>
                    <a:pt x="106" y="5"/>
                    <a:pt x="115" y="7"/>
                    <a:pt x="116" y="7"/>
                  </a:cubicBezTo>
                  <a:cubicBezTo>
                    <a:pt x="117" y="8"/>
                    <a:pt x="118" y="8"/>
                    <a:pt x="118" y="7"/>
                  </a:cubicBezTo>
                  <a:cubicBezTo>
                    <a:pt x="117" y="5"/>
                    <a:pt x="117" y="4"/>
                    <a:pt x="116" y="3"/>
                  </a:cubicBezTo>
                  <a:cubicBezTo>
                    <a:pt x="123" y="3"/>
                    <a:pt x="127" y="5"/>
                    <a:pt x="129" y="6"/>
                  </a:cubicBezTo>
                  <a:cubicBezTo>
                    <a:pt x="130" y="7"/>
                    <a:pt x="131" y="7"/>
                    <a:pt x="131" y="6"/>
                  </a:cubicBezTo>
                  <a:cubicBezTo>
                    <a:pt x="131" y="3"/>
                    <a:pt x="130" y="1"/>
                    <a:pt x="128" y="0"/>
                  </a:cubicBezTo>
                  <a:cubicBezTo>
                    <a:pt x="154" y="4"/>
                    <a:pt x="160" y="12"/>
                    <a:pt x="169" y="13"/>
                  </a:cubicBezTo>
                  <a:cubicBezTo>
                    <a:pt x="189" y="15"/>
                    <a:pt x="207" y="20"/>
                    <a:pt x="219" y="31"/>
                  </a:cubicBezTo>
                  <a:cubicBezTo>
                    <a:pt x="220" y="31"/>
                    <a:pt x="211" y="33"/>
                    <a:pt x="205" y="39"/>
                  </a:cubicBezTo>
                  <a:cubicBezTo>
                    <a:pt x="204" y="40"/>
                    <a:pt x="204" y="41"/>
                    <a:pt x="205" y="41"/>
                  </a:cubicBezTo>
                  <a:cubicBezTo>
                    <a:pt x="207" y="42"/>
                    <a:pt x="210" y="43"/>
                    <a:pt x="211" y="46"/>
                  </a:cubicBezTo>
                  <a:cubicBezTo>
                    <a:pt x="211" y="47"/>
                    <a:pt x="205" y="47"/>
                    <a:pt x="197" y="50"/>
                  </a:cubicBezTo>
                  <a:cubicBezTo>
                    <a:pt x="188" y="54"/>
                    <a:pt x="178" y="56"/>
                    <a:pt x="164" y="57"/>
                  </a:cubicBezTo>
                  <a:cubicBezTo>
                    <a:pt x="164" y="57"/>
                    <a:pt x="163" y="57"/>
                    <a:pt x="162" y="58"/>
                  </a:cubicBezTo>
                  <a:cubicBezTo>
                    <a:pt x="162" y="59"/>
                    <a:pt x="160" y="60"/>
                    <a:pt x="160" y="62"/>
                  </a:cubicBezTo>
                  <a:cubicBezTo>
                    <a:pt x="156" y="66"/>
                    <a:pt x="151" y="69"/>
                    <a:pt x="147" y="71"/>
                  </a:cubicBezTo>
                  <a:cubicBezTo>
                    <a:pt x="147" y="70"/>
                    <a:pt x="147" y="69"/>
                    <a:pt x="147" y="69"/>
                  </a:cubicBezTo>
                  <a:cubicBezTo>
                    <a:pt x="147" y="69"/>
                    <a:pt x="147" y="67"/>
                    <a:pt x="145" y="68"/>
                  </a:cubicBezTo>
                  <a:cubicBezTo>
                    <a:pt x="144" y="68"/>
                    <a:pt x="140" y="69"/>
                    <a:pt x="138" y="69"/>
                  </a:cubicBezTo>
                  <a:cubicBezTo>
                    <a:pt x="137" y="69"/>
                    <a:pt x="137" y="69"/>
                    <a:pt x="138" y="68"/>
                  </a:cubicBezTo>
                  <a:cubicBezTo>
                    <a:pt x="140" y="66"/>
                    <a:pt x="143" y="64"/>
                    <a:pt x="144" y="6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0" name="Freeform 138">
              <a:extLst>
                <a:ext uri="{FF2B5EF4-FFF2-40B4-BE49-F238E27FC236}">
                  <a16:creationId xmlns:a16="http://schemas.microsoft.com/office/drawing/2014/main" id="{23D4C729-A71B-49EE-BA47-34F65E9741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14" y="1752"/>
              <a:ext cx="19" cy="15"/>
            </a:xfrm>
            <a:custGeom>
              <a:avLst/>
              <a:gdLst>
                <a:gd name="T0" fmla="*/ 7 w 9"/>
                <a:gd name="T1" fmla="*/ 1 h 7"/>
                <a:gd name="T2" fmla="*/ 2 w 9"/>
                <a:gd name="T3" fmla="*/ 5 h 7"/>
                <a:gd name="T4" fmla="*/ 2 w 9"/>
                <a:gd name="T5" fmla="*/ 7 h 7"/>
                <a:gd name="T6" fmla="*/ 8 w 9"/>
                <a:gd name="T7" fmla="*/ 3 h 7"/>
                <a:gd name="T8" fmla="*/ 7 w 9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1"/>
                  </a:moveTo>
                  <a:cubicBezTo>
                    <a:pt x="7" y="2"/>
                    <a:pt x="3" y="3"/>
                    <a:pt x="2" y="5"/>
                  </a:cubicBezTo>
                  <a:cubicBezTo>
                    <a:pt x="0" y="6"/>
                    <a:pt x="0" y="7"/>
                    <a:pt x="2" y="7"/>
                  </a:cubicBezTo>
                  <a:cubicBezTo>
                    <a:pt x="4" y="7"/>
                    <a:pt x="7" y="7"/>
                    <a:pt x="8" y="3"/>
                  </a:cubicBezTo>
                  <a:cubicBezTo>
                    <a:pt x="9" y="0"/>
                    <a:pt x="8" y="1"/>
                    <a:pt x="7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1" name="Oval 139">
              <a:extLst>
                <a:ext uri="{FF2B5EF4-FFF2-40B4-BE49-F238E27FC236}">
                  <a16:creationId xmlns:a16="http://schemas.microsoft.com/office/drawing/2014/main" id="{97A8F8D5-E6BA-4E3C-A6D5-EBB99A2A25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14" y="1724"/>
              <a:ext cx="12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2" name="Oval 140">
              <a:extLst>
                <a:ext uri="{FF2B5EF4-FFF2-40B4-BE49-F238E27FC236}">
                  <a16:creationId xmlns:a16="http://schemas.microsoft.com/office/drawing/2014/main" id="{E5D1042A-F606-4EC3-A25B-5E1C910CDF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84" y="1726"/>
              <a:ext cx="12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3" name="Oval 141">
              <a:extLst>
                <a:ext uri="{FF2B5EF4-FFF2-40B4-BE49-F238E27FC236}">
                  <a16:creationId xmlns:a16="http://schemas.microsoft.com/office/drawing/2014/main" id="{6D3EBE5D-9576-4163-A585-61CCAEF5DD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54" y="1731"/>
              <a:ext cx="12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4" name="Oval 142">
              <a:extLst>
                <a:ext uri="{FF2B5EF4-FFF2-40B4-BE49-F238E27FC236}">
                  <a16:creationId xmlns:a16="http://schemas.microsoft.com/office/drawing/2014/main" id="{67AF743D-EE11-44AF-AEAE-39B8FF0C9CA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22" y="1735"/>
              <a:ext cx="12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5" name="Oval 143">
              <a:extLst>
                <a:ext uri="{FF2B5EF4-FFF2-40B4-BE49-F238E27FC236}">
                  <a16:creationId xmlns:a16="http://schemas.microsoft.com/office/drawing/2014/main" id="{EDDF9518-3940-4F72-A0AE-4C388A7AD3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4" y="1739"/>
              <a:ext cx="10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6" name="Oval 144">
              <a:extLst>
                <a:ext uri="{FF2B5EF4-FFF2-40B4-BE49-F238E27FC236}">
                  <a16:creationId xmlns:a16="http://schemas.microsoft.com/office/drawing/2014/main" id="{2CF44574-57BA-452D-A567-81B6EB83E32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4" y="1741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7" name="Oval 145">
              <a:extLst>
                <a:ext uri="{FF2B5EF4-FFF2-40B4-BE49-F238E27FC236}">
                  <a16:creationId xmlns:a16="http://schemas.microsoft.com/office/drawing/2014/main" id="{FC0454D6-8D28-4E66-BCDF-C76288AF045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4" y="1743"/>
              <a:ext cx="10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8" name="Oval 146">
              <a:extLst>
                <a:ext uri="{FF2B5EF4-FFF2-40B4-BE49-F238E27FC236}">
                  <a16:creationId xmlns:a16="http://schemas.microsoft.com/office/drawing/2014/main" id="{7091E8F0-55B3-4569-AF06-8BAA06AB7A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2" y="1746"/>
              <a:ext cx="10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9" name="Oval 147">
              <a:extLst>
                <a:ext uri="{FF2B5EF4-FFF2-40B4-BE49-F238E27FC236}">
                  <a16:creationId xmlns:a16="http://schemas.microsoft.com/office/drawing/2014/main" id="{E1089CA9-EFA0-4EFD-BE16-D14862C2FC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9" y="1715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0" name="Oval 148">
              <a:extLst>
                <a:ext uri="{FF2B5EF4-FFF2-40B4-BE49-F238E27FC236}">
                  <a16:creationId xmlns:a16="http://schemas.microsoft.com/office/drawing/2014/main" id="{907BE77A-4184-4E3C-AE7F-A9364F194B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69" y="1718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1" name="Oval 149">
              <a:extLst>
                <a:ext uri="{FF2B5EF4-FFF2-40B4-BE49-F238E27FC236}">
                  <a16:creationId xmlns:a16="http://schemas.microsoft.com/office/drawing/2014/main" id="{6C48BEA3-9C81-4B44-8862-47A48D52549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7" y="1720"/>
              <a:ext cx="6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2" name="Oval 150">
              <a:extLst>
                <a:ext uri="{FF2B5EF4-FFF2-40B4-BE49-F238E27FC236}">
                  <a16:creationId xmlns:a16="http://schemas.microsoft.com/office/drawing/2014/main" id="{F7055F62-4C1C-4D54-B50A-5C4FB74AE36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07" y="1724"/>
              <a:ext cx="8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3" name="Oval 151">
              <a:extLst>
                <a:ext uri="{FF2B5EF4-FFF2-40B4-BE49-F238E27FC236}">
                  <a16:creationId xmlns:a16="http://schemas.microsoft.com/office/drawing/2014/main" id="{90D8E362-B57F-46E6-A45B-107E2E18C42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9" y="1728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4" name="Oval 152">
              <a:extLst>
                <a:ext uri="{FF2B5EF4-FFF2-40B4-BE49-F238E27FC236}">
                  <a16:creationId xmlns:a16="http://schemas.microsoft.com/office/drawing/2014/main" id="{A6E20226-421E-4C39-9895-CAFB7396946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47" y="1731"/>
              <a:ext cx="8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5" name="Oval 153">
              <a:extLst>
                <a:ext uri="{FF2B5EF4-FFF2-40B4-BE49-F238E27FC236}">
                  <a16:creationId xmlns:a16="http://schemas.microsoft.com/office/drawing/2014/main" id="{434DC4E4-1310-4EC6-BB67-4C8141F968A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17" y="1735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6" name="Oval 154">
              <a:extLst>
                <a:ext uri="{FF2B5EF4-FFF2-40B4-BE49-F238E27FC236}">
                  <a16:creationId xmlns:a16="http://schemas.microsoft.com/office/drawing/2014/main" id="{A0A670DA-8036-4481-8958-F7BC45D65B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85" y="1741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7" name="Oval 155">
              <a:extLst>
                <a:ext uri="{FF2B5EF4-FFF2-40B4-BE49-F238E27FC236}">
                  <a16:creationId xmlns:a16="http://schemas.microsoft.com/office/drawing/2014/main" id="{2A561281-7BC9-448C-9A60-EBC9EEB486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49" y="1711"/>
              <a:ext cx="7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8" name="Oval 156">
              <a:extLst>
                <a:ext uri="{FF2B5EF4-FFF2-40B4-BE49-F238E27FC236}">
                  <a16:creationId xmlns:a16="http://schemas.microsoft.com/office/drawing/2014/main" id="{A41C4BE1-12CA-44FD-A64E-43B685FD1B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22" y="1711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9" name="Oval 157">
              <a:extLst>
                <a:ext uri="{FF2B5EF4-FFF2-40B4-BE49-F238E27FC236}">
                  <a16:creationId xmlns:a16="http://schemas.microsoft.com/office/drawing/2014/main" id="{04072185-DA47-44B5-ACA0-1983180176A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4" y="1713"/>
              <a:ext cx="4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60" name="Oval 158">
              <a:extLst>
                <a:ext uri="{FF2B5EF4-FFF2-40B4-BE49-F238E27FC236}">
                  <a16:creationId xmlns:a16="http://schemas.microsoft.com/office/drawing/2014/main" id="{B3589745-2F07-4280-A509-EA114E8AB6A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4" y="1718"/>
              <a:ext cx="4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61" name="Oval 159">
              <a:extLst>
                <a:ext uri="{FF2B5EF4-FFF2-40B4-BE49-F238E27FC236}">
                  <a16:creationId xmlns:a16="http://schemas.microsoft.com/office/drawing/2014/main" id="{69332F4B-67F3-436C-8105-7E823DDA6E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29" y="1724"/>
              <a:ext cx="7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62" name="Oval 160">
              <a:extLst>
                <a:ext uri="{FF2B5EF4-FFF2-40B4-BE49-F238E27FC236}">
                  <a16:creationId xmlns:a16="http://schemas.microsoft.com/office/drawing/2014/main" id="{7F107C42-81D2-4050-8038-7E4347065F5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0" y="1733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63" name="Oval 161">
              <a:extLst>
                <a:ext uri="{FF2B5EF4-FFF2-40B4-BE49-F238E27FC236}">
                  <a16:creationId xmlns:a16="http://schemas.microsoft.com/office/drawing/2014/main" id="{7A57C257-6A28-483C-A9C1-56DA08A3D7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70" y="1741"/>
              <a:ext cx="6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106" y="1779423"/>
            <a:ext cx="8061976" cy="2090932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/>
          </p:cNvSpPr>
          <p:nvPr>
            <p:ph type="ctrTitle"/>
            <p:custDataLst>
              <p:tags r:id="rId1"/>
            </p:custDataLst>
          </p:nvPr>
        </p:nvSpPr>
        <p:spPr>
          <a:xfrm>
            <a:off x="3132818" y="3935896"/>
            <a:ext cx="8549109" cy="715617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 noRot="1" noMove="1" noResize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132817" y="4651513"/>
            <a:ext cx="8549109" cy="1645919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B2F5017-ABEE-7B4B-9726-D3BDCF4C2C7C}"/>
              </a:ext>
            </a:extLst>
          </p:cNvPr>
          <p:cNvSpPr/>
          <p:nvPr userDrawn="1"/>
        </p:nvSpPr>
        <p:spPr bwMode="auto">
          <a:xfrm>
            <a:off x="4818490" y="0"/>
            <a:ext cx="7373510" cy="6858000"/>
          </a:xfrm>
          <a:prstGeom prst="rect">
            <a:avLst/>
          </a:prstGeom>
          <a:solidFill>
            <a:srgbClr val="002D7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55527" y="2965837"/>
            <a:ext cx="5072931" cy="715617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55527" y="3800722"/>
            <a:ext cx="3538330" cy="175724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5527" y="1195420"/>
            <a:ext cx="4704532" cy="1005684"/>
          </a:xfrm>
          <a:prstGeom prst="rect">
            <a:avLst/>
          </a:prstGeom>
        </p:spPr>
      </p:pic>
      <p:sp>
        <p:nvSpPr>
          <p:cNvPr id="8" name="Picture Placeholder 7"/>
          <p:cNvSpPr>
            <a:spLocks noGrp="1" noRot="1" noMove="1" noResize="1"/>
          </p:cNvSpPr>
          <p:nvPr>
            <p:ph type="pic" sz="quarter" idx="10"/>
            <p:custDataLst>
              <p:tags r:id="rId1"/>
            </p:custDataLst>
          </p:nvPr>
        </p:nvSpPr>
        <p:spPr>
          <a:xfrm>
            <a:off x="0" y="0"/>
            <a:ext cx="4818489" cy="6857999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 - blue">
    <p:bg>
      <p:bgPr>
        <a:solidFill>
          <a:srgbClr val="002D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14729" y="2576222"/>
            <a:ext cx="7442368" cy="715617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7119257" y="1872812"/>
            <a:ext cx="5072743" cy="49851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78396" y="2576222"/>
            <a:ext cx="7496868" cy="715617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544" b="7426"/>
          <a:stretch/>
        </p:blipFill>
        <p:spPr>
          <a:xfrm>
            <a:off x="7661180" y="2253366"/>
            <a:ext cx="4530820" cy="45937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223B0BB-A534-4CDC-94CA-23010D886C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037503"/>
            <a:ext cx="9175805" cy="943696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Table of Contents: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199"/>
            <a:ext cx="9175805" cy="4114800"/>
          </a:xfrm>
        </p:spPr>
        <p:txBody>
          <a:bodyPr/>
          <a:lstStyle>
            <a:lvl1pPr marL="342900" indent="-342900">
              <a:lnSpc>
                <a:spcPct val="150000"/>
              </a:lnSpc>
              <a:buFont typeface="+mj-lt"/>
              <a:buAutoNum type="arabicPeriod"/>
              <a:defRPr sz="1800"/>
            </a:lvl1pPr>
            <a:lvl2pPr marL="764941" indent="-342900">
              <a:buFont typeface="+mj-lt"/>
              <a:buAutoNum type="arabicPeriod"/>
              <a:defRPr/>
            </a:lvl2pPr>
            <a:lvl3pPr marL="1186982" indent="-342900">
              <a:buFont typeface="+mj-lt"/>
              <a:buAutoNum type="arabicPeriod"/>
              <a:defRPr/>
            </a:lvl3pPr>
            <a:lvl4pPr marL="1609024" indent="-342900">
              <a:buFont typeface="+mj-lt"/>
              <a:buAutoNum type="arabicPeriod"/>
              <a:defRPr/>
            </a:lvl4pPr>
            <a:lvl5pPr marL="2031065" indent="-3429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277600" y="6432604"/>
            <a:ext cx="430252" cy="272995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4882701-7D7D-DA49-9E13-7D77F5C0BE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Cont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C8E6AF-70DC-4D59-A9DF-3FDD3831E3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013"/>
            <a:ext cx="7811588" cy="9436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450" y="1556297"/>
            <a:ext cx="11223402" cy="46749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277600" y="6432604"/>
            <a:ext cx="430252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82701-7D7D-DA49-9E13-7D77F5C0BE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28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+ Content - Blue">
    <p:bg>
      <p:bgPr>
        <a:solidFill>
          <a:srgbClr val="002D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277600" y="6432604"/>
            <a:ext cx="430252" cy="272995"/>
          </a:xfr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4882701-7D7D-DA49-9E13-7D77F5C0BE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7908" y="276548"/>
            <a:ext cx="2282658" cy="48796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6282" y="304800"/>
            <a:ext cx="7811588" cy="9436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66282" y="1568407"/>
            <a:ext cx="11241569" cy="46567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B2F5017-ABEE-7B4B-9726-D3BDCF4C2C7C}"/>
              </a:ext>
            </a:extLst>
          </p:cNvPr>
          <p:cNvSpPr/>
          <p:nvPr userDrawn="1"/>
        </p:nvSpPr>
        <p:spPr bwMode="auto">
          <a:xfrm>
            <a:off x="4818490" y="0"/>
            <a:ext cx="7373510" cy="6858000"/>
          </a:xfrm>
          <a:prstGeom prst="rect">
            <a:avLst/>
          </a:prstGeom>
          <a:solidFill>
            <a:srgbClr val="002D7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5913" y="1052412"/>
            <a:ext cx="5939624" cy="844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5913" y="2128999"/>
            <a:ext cx="5939624" cy="4100223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277600" y="6432604"/>
            <a:ext cx="430252" cy="272995"/>
          </a:xfr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4882701-7D7D-DA49-9E13-7D77F5C0BE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7908" y="276548"/>
            <a:ext cx="2282658" cy="487961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818063" cy="685800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3BD413-82F7-5D4A-B69F-4A0F866B989B}"/>
              </a:ext>
            </a:extLst>
          </p:cNvPr>
          <p:cNvSpPr/>
          <p:nvPr userDrawn="1"/>
        </p:nvSpPr>
        <p:spPr bwMode="auto">
          <a:xfrm>
            <a:off x="0" y="0"/>
            <a:ext cx="4818490" cy="6858000"/>
          </a:xfrm>
          <a:prstGeom prst="rect">
            <a:avLst/>
          </a:prstGeom>
          <a:solidFill>
            <a:srgbClr val="002D7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595" y="611198"/>
            <a:ext cx="3985682" cy="6354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595" y="1562774"/>
            <a:ext cx="3836504" cy="4668468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18063" y="0"/>
            <a:ext cx="7373937" cy="685800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93A69B-47F7-4F0F-9C37-03AA74F2F9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669251" y="1586056"/>
            <a:ext cx="4038600" cy="461554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442" y="1580002"/>
            <a:ext cx="6592392" cy="462159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96442" y="310117"/>
            <a:ext cx="6845482" cy="914400"/>
          </a:xfrm>
        </p:spPr>
        <p:txBody>
          <a:bodyPr/>
          <a:lstStyle>
            <a:lvl1pPr marL="0" indent="0">
              <a:buNone/>
              <a:defRPr sz="3000" baseline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9B0ED85-3DD0-42BC-AA5B-1BC8B81A67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386015" y="1562352"/>
            <a:ext cx="3568311" cy="4644669"/>
          </a:xfrm>
        </p:spPr>
        <p:txBody>
          <a:bodyPr/>
          <a:lstStyle/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20665" y="299679"/>
            <a:ext cx="6845482" cy="914400"/>
          </a:xfrm>
        </p:spPr>
        <p:txBody>
          <a:bodyPr/>
          <a:lstStyle>
            <a:lvl1pPr marL="0" indent="0">
              <a:buNone/>
              <a:defRPr sz="3000" baseline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372559" y="1562352"/>
            <a:ext cx="3568311" cy="4644669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8359103" y="1562352"/>
            <a:ext cx="3568311" cy="4644669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EC0B887-558D-44FC-9475-B6EB3840BF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0387" y="1568407"/>
            <a:ext cx="4273637" cy="4674947"/>
          </a:xfrm>
        </p:spPr>
        <p:txBody>
          <a:bodyPr anchor="t" anchorCtr="0"/>
          <a:lstStyle>
            <a:lvl1pPr marL="0" indent="0">
              <a:lnSpc>
                <a:spcPct val="150000"/>
              </a:lnSpc>
              <a:buNone/>
              <a:defRPr sz="1600" b="0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Content Placeholder 3"/>
          <p:cNvSpPr>
            <a:spLocks noGrp="1"/>
          </p:cNvSpPr>
          <p:nvPr>
            <p:ph sz="half" idx="14"/>
          </p:nvPr>
        </p:nvSpPr>
        <p:spPr>
          <a:xfrm>
            <a:off x="5477256" y="1568408"/>
            <a:ext cx="5934456" cy="4674946"/>
          </a:xfrm>
        </p:spPr>
        <p:txBody>
          <a:bodyPr/>
          <a:lstStyle>
            <a:lvl1pPr>
              <a:defRPr sz="1600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marL="316531" marR="0" lvl="0" indent="-316531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90387" y="310117"/>
            <a:ext cx="6845482" cy="914400"/>
          </a:xfrm>
        </p:spPr>
        <p:txBody>
          <a:bodyPr/>
          <a:lstStyle>
            <a:lvl1pPr marL="0" indent="0">
              <a:buNone/>
              <a:defRPr sz="3000" baseline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C28A2A3-16A0-4F4D-BEFC-3ECBD7D188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96442" y="299679"/>
            <a:ext cx="6845482" cy="914400"/>
          </a:xfrm>
        </p:spPr>
        <p:txBody>
          <a:bodyPr/>
          <a:lstStyle>
            <a:lvl1pPr marL="0" indent="0">
              <a:buNone/>
              <a:defRPr sz="3000" baseline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46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132064" y="0"/>
            <a:ext cx="4059936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59936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059936" y="0"/>
            <a:ext cx="4072128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862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- Blue">
    <p:bg>
      <p:bgPr>
        <a:solidFill>
          <a:srgbClr val="002D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 noRot="1" noMove="1" noResize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009821" y="2576222"/>
            <a:ext cx="6329234" cy="715617"/>
          </a:xfrm>
        </p:spPr>
        <p:txBody>
          <a:bodyPr/>
          <a:lstStyle>
            <a:lvl1pPr algn="l">
              <a:defRPr sz="700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Thank you!</a:t>
            </a:r>
            <a:endParaRPr lang="en-GB"/>
          </a:p>
        </p:txBody>
      </p:sp>
      <p:sp>
        <p:nvSpPr>
          <p:cNvPr id="4" name="Content Placeholder 2"/>
          <p:cNvSpPr>
            <a:spLocks noGrp="1" noRot="1" noMove="1" noResize="1"/>
          </p:cNvSpPr>
          <p:nvPr>
            <p:ph idx="1"/>
            <p:custDataLst>
              <p:tags r:id="rId2"/>
            </p:custDataLst>
          </p:nvPr>
        </p:nvSpPr>
        <p:spPr>
          <a:xfrm>
            <a:off x="1009821" y="4233672"/>
            <a:ext cx="6329234" cy="1862326"/>
          </a:xfrm>
        </p:spPr>
        <p:txBody>
          <a:bodyPr/>
          <a:lstStyle>
            <a:lvl1pPr marL="0" indent="0" algn="l">
              <a:buFont typeface="Arial" charset="0"/>
              <a:buNone/>
              <a:defRPr>
                <a:solidFill>
                  <a:schemeClr val="bg1"/>
                </a:solidFill>
              </a:defRPr>
            </a:lvl1pPr>
            <a:lvl2pPr marL="422041" indent="0" algn="l">
              <a:buNone/>
              <a:defRPr>
                <a:solidFill>
                  <a:schemeClr val="bg1"/>
                </a:solidFill>
              </a:defRPr>
            </a:lvl2pPr>
            <a:lvl3pPr marL="844082" indent="0" algn="l">
              <a:buNone/>
              <a:defRPr>
                <a:solidFill>
                  <a:schemeClr val="bg1"/>
                </a:solidFill>
              </a:defRPr>
            </a:lvl3pPr>
            <a:lvl4pPr marL="1266124" indent="0" algn="l">
              <a:buNone/>
              <a:defRPr>
                <a:solidFill>
                  <a:schemeClr val="bg1"/>
                </a:solidFill>
              </a:defRPr>
            </a:lvl4pPr>
            <a:lvl5pPr marL="1688165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0"/>
            <a:r>
              <a:rPr lang="en-US"/>
              <a:t>Third level</a:t>
            </a:r>
          </a:p>
          <a:p>
            <a:pPr lvl="0"/>
            <a:r>
              <a:rPr lang="en-US"/>
              <a:t>Fourth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7119257" y="1872812"/>
            <a:ext cx="5072743" cy="49851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 noRot="1" noMove="1" noResize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009821" y="2576222"/>
            <a:ext cx="6329234" cy="715617"/>
          </a:xfrm>
        </p:spPr>
        <p:txBody>
          <a:bodyPr/>
          <a:lstStyle>
            <a:lvl1pPr algn="l">
              <a:defRPr sz="7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Thank you!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544" b="6987"/>
          <a:stretch/>
        </p:blipFill>
        <p:spPr>
          <a:xfrm>
            <a:off x="7661180" y="2253366"/>
            <a:ext cx="4530820" cy="461552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 noRot="1" noMove="1" noResize="1"/>
          </p:cNvSpPr>
          <p:nvPr>
            <p:ph idx="10"/>
            <p:custDataLst>
              <p:tags r:id="rId2"/>
            </p:custDataLst>
          </p:nvPr>
        </p:nvSpPr>
        <p:spPr>
          <a:xfrm>
            <a:off x="1009821" y="4233672"/>
            <a:ext cx="6329234" cy="1862326"/>
          </a:xfrm>
        </p:spPr>
        <p:txBody>
          <a:bodyPr/>
          <a:lstStyle>
            <a:lvl1pPr marL="0" indent="0" algn="l">
              <a:buFont typeface="Arial" charset="0"/>
              <a:buNone/>
              <a:defRPr>
                <a:solidFill>
                  <a:schemeClr val="tx1"/>
                </a:solidFill>
              </a:defRPr>
            </a:lvl1pPr>
            <a:lvl2pPr marL="422041" indent="0" algn="l">
              <a:buNone/>
              <a:defRPr>
                <a:solidFill>
                  <a:schemeClr val="bg1"/>
                </a:solidFill>
              </a:defRPr>
            </a:lvl2pPr>
            <a:lvl3pPr marL="844082" indent="0" algn="l">
              <a:buNone/>
              <a:defRPr>
                <a:solidFill>
                  <a:schemeClr val="bg1"/>
                </a:solidFill>
              </a:defRPr>
            </a:lvl3pPr>
            <a:lvl4pPr marL="1266124" indent="0" algn="l">
              <a:buNone/>
              <a:defRPr>
                <a:solidFill>
                  <a:schemeClr val="bg1"/>
                </a:solidFill>
              </a:defRPr>
            </a:lvl4pPr>
            <a:lvl5pPr marL="1688165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0"/>
            <a:r>
              <a:rPr lang="en-US"/>
              <a:t>Third level</a:t>
            </a:r>
          </a:p>
          <a:p>
            <a:pPr lvl="0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1" y="-1785"/>
            <a:ext cx="12191998" cy="3621974"/>
            <a:chOff x="1" y="-1785"/>
            <a:chExt cx="12191998" cy="362197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513" y="-1785"/>
              <a:ext cx="12158808" cy="3621974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 flipV="1">
              <a:off x="1" y="-2"/>
              <a:ext cx="12191998" cy="3277592"/>
            </a:xfrm>
            <a:prstGeom prst="rect">
              <a:avLst/>
            </a:prstGeom>
            <a:gradFill>
              <a:gsLst>
                <a:gs pos="0">
                  <a:schemeClr val="tx1">
                    <a:alpha val="60000"/>
                  </a:schemeClr>
                </a:gs>
                <a:gs pos="100000">
                  <a:schemeClr val="tx2"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0" y="441325"/>
            <a:ext cx="12192000" cy="565150"/>
          </a:xfrm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-2" y="6225821"/>
            <a:ext cx="12192001" cy="632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0395999" y="6372188"/>
            <a:ext cx="16398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Clr>
                <a:srgbClr val="002C76"/>
              </a:buClr>
            </a:pPr>
            <a:r>
              <a:rPr lang="en-US" sz="1200" spc="300" baseline="0">
                <a:solidFill>
                  <a:schemeClr val="bg1">
                    <a:lumMod val="50000"/>
                  </a:schemeClr>
                </a:solidFill>
                <a:ea typeface="MS PGothic" pitchFamily="34" charset="-128"/>
              </a:rPr>
              <a:t>www.jjsea.com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E17B20-790B-4079-BCFE-4F477BAF40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193" y="6225821"/>
            <a:ext cx="1864175" cy="42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9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FA84A6-9EA3-483A-ADC5-CC4236189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0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037503"/>
            <a:ext cx="10363200" cy="94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203388" y="6432604"/>
            <a:ext cx="504464" cy="27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Verdana" charset="0"/>
                <a:ea typeface="Verdana" charset="0"/>
                <a:cs typeface="Verdana" charset="0"/>
              </a:defRPr>
            </a:lvl1pPr>
          </a:lstStyle>
          <a:p>
            <a:pPr>
              <a:defRPr/>
            </a:pPr>
            <a:fld id="{547FF7C5-3C6C-A84F-AA3B-6F3271E649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9" r:id="rId3"/>
    <p:sldLayoutId id="2147483661" r:id="rId4"/>
    <p:sldLayoutId id="2147483662" r:id="rId5"/>
    <p:sldLayoutId id="2147483670" r:id="rId6"/>
    <p:sldLayoutId id="2147483650" r:id="rId7"/>
    <p:sldLayoutId id="2147483663" r:id="rId8"/>
    <p:sldLayoutId id="2147483664" r:id="rId9"/>
    <p:sldLayoutId id="2147483665" r:id="rId10"/>
    <p:sldLayoutId id="2147483652" r:id="rId11"/>
    <p:sldLayoutId id="2147483653" r:id="rId12"/>
    <p:sldLayoutId id="2147483671" r:id="rId13"/>
    <p:sldLayoutId id="2147483651" r:id="rId14"/>
    <p:sldLayoutId id="2147483674" r:id="rId15"/>
    <p:sldLayoutId id="2147483673" r:id="rId16"/>
    <p:sldLayoutId id="2147483666" r:id="rId17"/>
    <p:sldLayoutId id="2147483667" r:id="rId18"/>
    <p:sldLayoutId id="2147483675" r:id="rId19"/>
    <p:sldLayoutId id="2147483676" r:id="rId20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charset="0"/>
          <a:ea typeface="Verdana" charset="0"/>
          <a:cs typeface="Verdana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22041"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844083"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266124"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688165"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16531" indent="-316531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Verdana" charset="0"/>
          <a:ea typeface="Verdana" charset="0"/>
          <a:cs typeface="Verdana" charset="0"/>
        </a:defRPr>
      </a:lvl1pPr>
      <a:lvl2pPr marL="685817" indent="-263776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Verdana" charset="0"/>
          <a:ea typeface="Verdana" charset="0"/>
          <a:cs typeface="Verdana" charset="0"/>
        </a:defRPr>
      </a:lvl2pPr>
      <a:lvl3pPr marL="1055103" indent="-211021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Verdana" charset="0"/>
          <a:ea typeface="Verdana" charset="0"/>
          <a:cs typeface="Verdana" charset="0"/>
        </a:defRPr>
      </a:lvl3pPr>
      <a:lvl4pPr marL="1477145" indent="-211021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Verdana" charset="0"/>
          <a:ea typeface="Verdana" charset="0"/>
          <a:cs typeface="Verdana" charset="0"/>
        </a:defRPr>
      </a:lvl4pPr>
      <a:lvl5pPr marL="1899186" indent="-211021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Verdana" charset="0"/>
          <a:ea typeface="Verdana" charset="0"/>
          <a:cs typeface="Verdana" charset="0"/>
        </a:defRPr>
      </a:lvl5pPr>
      <a:lvl6pPr marL="2321227" indent="-211021" algn="l" rtl="0" eaLnBrk="1" fontAlgn="base" hangingPunct="1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6pPr>
      <a:lvl7pPr marL="2743269" indent="-211021" algn="l" rtl="0" eaLnBrk="1" fontAlgn="base" hangingPunct="1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7pPr>
      <a:lvl8pPr marL="3165310" indent="-211021" algn="l" rtl="0" eaLnBrk="1" fontAlgn="base" hangingPunct="1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8pPr>
      <a:lvl9pPr marL="3587351" indent="-211021" algn="l" rtl="0" eaLnBrk="1" fontAlgn="base" hangingPunct="1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GB"/>
      </a:defPPr>
      <a:lvl1pPr marL="0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2.emf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7.emf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Relationship Id="rId14" Type="http://schemas.openxmlformats.org/officeDocument/2006/relationships/image" Target="../media/image3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jpe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A407C85-FF86-4092-90BB-FBCB38CCAC2A}"/>
              </a:ext>
            </a:extLst>
          </p:cNvPr>
          <p:cNvSpPr/>
          <p:nvPr/>
        </p:nvSpPr>
        <p:spPr bwMode="auto">
          <a:xfrm>
            <a:off x="1" y="2453983"/>
            <a:ext cx="12192000" cy="3289194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54CD3CB-0A36-4181-869A-81160CCF7C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19130" y="2453983"/>
            <a:ext cx="1985472" cy="3289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95BEE3B-3F23-447C-89F9-2C3416FBF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852589" y="2453995"/>
            <a:ext cx="2114758" cy="3289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Placeholder 4">
            <a:extLst>
              <a:ext uri="{FF2B5EF4-FFF2-40B4-BE49-F238E27FC236}">
                <a16:creationId xmlns:a16="http://schemas.microsoft.com/office/drawing/2014/main" id="{C824EC04-F9B0-4C32-907E-C9E1A8C46B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1505" y="2453983"/>
            <a:ext cx="1726722" cy="3289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B5E04B-5CAE-4E7F-8218-9C4A09A4AB9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6928" y="2453995"/>
            <a:ext cx="2114758" cy="3289193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58944FA-0AA3-4355-B28C-B03FF6882A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29441" y="2453995"/>
            <a:ext cx="2114758" cy="3289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5507F18-F9FE-48B7-B9D9-52C4148148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24458" y="2453994"/>
            <a:ext cx="2114760" cy="3289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E83D4F-1B19-4B49-9664-B050A3ED201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869"/>
          <a:stretch/>
        </p:blipFill>
        <p:spPr>
          <a:xfrm rot="16200000">
            <a:off x="33306" y="3255904"/>
            <a:ext cx="3283701" cy="169084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B44BEF1-1D92-4290-B4A9-D4ED52151236}"/>
              </a:ext>
            </a:extLst>
          </p:cNvPr>
          <p:cNvSpPr/>
          <p:nvPr/>
        </p:nvSpPr>
        <p:spPr bwMode="auto">
          <a:xfrm>
            <a:off x="0" y="5102280"/>
            <a:ext cx="12191999" cy="523220"/>
          </a:xfrm>
          <a:prstGeom prst="rect">
            <a:avLst/>
          </a:prstGeom>
          <a:solidFill>
            <a:srgbClr val="00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DB9174-ED98-4E57-8F5D-4C47FB20E2DF}"/>
              </a:ext>
            </a:extLst>
          </p:cNvPr>
          <p:cNvSpPr txBox="1"/>
          <p:nvPr/>
        </p:nvSpPr>
        <p:spPr>
          <a:xfrm>
            <a:off x="0" y="5102280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CORPORATE PRESENTATION 2025</a:t>
            </a:r>
            <a:endParaRPr lang="en-SG" sz="2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58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869D20B-4A87-4CB8-A924-D3B56AFD8529}"/>
              </a:ext>
            </a:extLst>
          </p:cNvPr>
          <p:cNvSpPr txBox="1">
            <a:spLocks noRot="1" noMove="1" noResize="1"/>
          </p:cNvSpPr>
          <p:nvPr>
            <p:custDataLst>
              <p:tags r:id="rId1"/>
            </p:custDataLst>
          </p:nvPr>
        </p:nvSpPr>
        <p:spPr bwMode="auto">
          <a:xfrm>
            <a:off x="914400" y="1037503"/>
            <a:ext cx="7184571" cy="94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22041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844083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266124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688165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4000" b="1" kern="0">
                <a:solidFill>
                  <a:srgbClr val="002D72"/>
                </a:solidFill>
              </a:rPr>
              <a:t>CONTENTS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15D08C4-861B-43B0-B5BD-3907C9057B85}"/>
              </a:ext>
            </a:extLst>
          </p:cNvPr>
          <p:cNvSpPr txBox="1">
            <a:spLocks noRot="1" noMove="1" noResize="1"/>
          </p:cNvSpPr>
          <p:nvPr>
            <p:custDataLst>
              <p:tags r:id="rId2"/>
            </p:custDataLst>
          </p:nvPr>
        </p:nvSpPr>
        <p:spPr>
          <a:xfrm>
            <a:off x="914400" y="1981199"/>
            <a:ext cx="10414000" cy="41148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Purpose</a:t>
            </a:r>
          </a:p>
          <a:p>
            <a:pPr marL="342900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Values</a:t>
            </a:r>
          </a:p>
          <a:p>
            <a:pPr marL="342900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Businesses</a:t>
            </a:r>
          </a:p>
          <a:p>
            <a:pPr marL="316230" indent="-31623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Management</a:t>
            </a:r>
          </a:p>
          <a:p>
            <a:pPr marL="316230" indent="-31623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Sustainability</a:t>
            </a:r>
          </a:p>
          <a:p>
            <a:pPr marL="316230" indent="-31623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The Family Enterprise</a:t>
            </a:r>
          </a:p>
          <a:p>
            <a:pPr marL="316230" indent="-316230"/>
            <a:endParaRPr lang="en-US" kern="0"/>
          </a:p>
          <a:p>
            <a:pPr marL="316230" indent="-316230"/>
            <a:endParaRPr lang="en-US" kern="0"/>
          </a:p>
          <a:p>
            <a:pPr marL="342900" indent="-342900">
              <a:buFont typeface="+mj-lt"/>
              <a:buAutoNum type="arabicPeriod"/>
            </a:pPr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712373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686793-sd_640_360_30fps.mp4">
            <a:hlinkClick r:id="" action="ppaction://media"/>
            <a:extLst>
              <a:ext uri="{FF2B5EF4-FFF2-40B4-BE49-F238E27FC236}">
                <a16:creationId xmlns:a16="http://schemas.microsoft.com/office/drawing/2014/main" id="{8EF725C9-7484-4648-8C12-04DE8141F8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2202"/>
            <a:ext cx="12192000" cy="6870202"/>
          </a:xfrm>
          <a:prstGeom prst="rect">
            <a:avLst/>
          </a:prstGeom>
        </p:spPr>
      </p:pic>
      <p:sp>
        <p:nvSpPr>
          <p:cNvPr id="3" name="Google Shape;120;p3">
            <a:extLst>
              <a:ext uri="{FF2B5EF4-FFF2-40B4-BE49-F238E27FC236}">
                <a16:creationId xmlns:a16="http://schemas.microsoft.com/office/drawing/2014/main" id="{50139DB4-7594-4D93-92D8-E6957E283A5E}"/>
              </a:ext>
            </a:extLst>
          </p:cNvPr>
          <p:cNvSpPr txBox="1">
            <a:spLocks/>
          </p:cNvSpPr>
          <p:nvPr/>
        </p:nvSpPr>
        <p:spPr>
          <a:xfrm>
            <a:off x="501288" y="2490726"/>
            <a:ext cx="5443994" cy="7089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2800" b="1" kern="1200">
                <a:solidFill>
                  <a:srgbClr val="D83285"/>
                </a:solidFill>
                <a:latin typeface="Lato" panose="020F0502020204030203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SzPts val="1400"/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OUR PURPOSE</a:t>
            </a:r>
          </a:p>
        </p:txBody>
      </p:sp>
      <p:sp>
        <p:nvSpPr>
          <p:cNvPr id="4" name="Google Shape;121;p3">
            <a:extLst>
              <a:ext uri="{FF2B5EF4-FFF2-40B4-BE49-F238E27FC236}">
                <a16:creationId xmlns:a16="http://schemas.microsoft.com/office/drawing/2014/main" id="{9265D00D-673F-4F1F-8D34-B46DAE9D59AC}"/>
              </a:ext>
            </a:extLst>
          </p:cNvPr>
          <p:cNvSpPr txBox="1">
            <a:spLocks/>
          </p:cNvSpPr>
          <p:nvPr/>
        </p:nvSpPr>
        <p:spPr>
          <a:xfrm>
            <a:off x="501286" y="3130405"/>
            <a:ext cx="8943419" cy="85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80000" indent="-270000" algn="l" defTabSz="698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540000" indent="-270000" algn="l" defTabSz="698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900000" indent="-270000" algn="l" defTabSz="698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260000" indent="-270000" algn="l" defTabSz="698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1620000" indent="-228600" algn="l" defTabSz="698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dirty="0">
                <a:solidFill>
                  <a:schemeClr val="bg1"/>
                </a:solidFill>
                <a:latin typeface="Verdana"/>
                <a:ea typeface="Verdana"/>
              </a:rPr>
              <a:t>We enable sustainable industrial development in ASEAN and beyond.</a:t>
            </a:r>
            <a:endParaRPr lang="en-US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Google Shape;122;p3">
            <a:extLst>
              <a:ext uri="{FF2B5EF4-FFF2-40B4-BE49-F238E27FC236}">
                <a16:creationId xmlns:a16="http://schemas.microsoft.com/office/drawing/2014/main" id="{CC6F5C60-797B-46C9-A069-E6950407464B}"/>
              </a:ext>
            </a:extLst>
          </p:cNvPr>
          <p:cNvSpPr txBox="1"/>
          <p:nvPr/>
        </p:nvSpPr>
        <p:spPr>
          <a:xfrm>
            <a:off x="4135440" y="4282690"/>
            <a:ext cx="5443993" cy="708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WHO WE </a:t>
            </a:r>
            <a:r>
              <a:rPr lang="en-US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A</a:t>
            </a:r>
            <a:r>
              <a:rPr lang="en-US" sz="1600" b="1" i="0" u="none" strike="noStrike" cap="non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RE</a:t>
            </a:r>
            <a:endParaRPr lang="en-US" sz="1600" b="1" i="0" u="none" strike="noStrike" cap="none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6" name="Google Shape;123;p3">
            <a:extLst>
              <a:ext uri="{FF2B5EF4-FFF2-40B4-BE49-F238E27FC236}">
                <a16:creationId xmlns:a16="http://schemas.microsoft.com/office/drawing/2014/main" id="{FD7E0502-11D1-48D7-84BC-F4294683371D}"/>
              </a:ext>
            </a:extLst>
          </p:cNvPr>
          <p:cNvSpPr txBox="1"/>
          <p:nvPr/>
        </p:nvSpPr>
        <p:spPr>
          <a:xfrm>
            <a:off x="4136394" y="4991277"/>
            <a:ext cx="7717933" cy="1866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bg1"/>
                </a:solidFill>
                <a:latin typeface="Verdana"/>
                <a:ea typeface="Verdana"/>
              </a:rPr>
              <a:t>At </a:t>
            </a:r>
            <a:r>
              <a:rPr lang="en-US" sz="1600" dirty="0" err="1">
                <a:solidFill>
                  <a:schemeClr val="bg1"/>
                </a:solidFill>
                <a:latin typeface="Verdana"/>
                <a:ea typeface="Verdana"/>
              </a:rPr>
              <a:t>Jebsen</a:t>
            </a:r>
            <a:r>
              <a:rPr lang="en-US" sz="1600" dirty="0">
                <a:solidFill>
                  <a:schemeClr val="bg1"/>
                </a:solidFill>
                <a:latin typeface="Verdana"/>
                <a:ea typeface="Verdana"/>
              </a:rPr>
              <a:t> &amp; Jessen Group, we build upon our distinctive heritage as a trusted provider of quality industrial products and value-added solutions in ASEAN and beyond, with a strong commitment to partner and grow with our customers in a sustainable manner.</a:t>
            </a:r>
          </a:p>
        </p:txBody>
      </p:sp>
    </p:spTree>
    <p:extLst>
      <p:ext uri="{BB962C8B-B14F-4D97-AF65-F5344CB8AC3E}">
        <p14:creationId xmlns:p14="http://schemas.microsoft.com/office/powerpoint/2010/main" val="139956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25791-C664-4AC9-E5F9-3786386906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7584" y="397650"/>
            <a:ext cx="8660459" cy="914400"/>
          </a:xfrm>
        </p:spPr>
        <p:txBody>
          <a:bodyPr/>
          <a:lstStyle/>
          <a:p>
            <a:r>
              <a:rPr lang="en-US" sz="2800" b="1">
                <a:solidFill>
                  <a:srgbClr val="002D72"/>
                </a:solidFill>
                <a:latin typeface="Verdana"/>
                <a:ea typeface="Verdana"/>
              </a:rPr>
              <a:t>OUR VALUES SERVE AS OUR COMPASS… </a:t>
            </a:r>
            <a:endParaRPr lang="en-US" sz="2800">
              <a:latin typeface="Verdana"/>
              <a:ea typeface="Verdana"/>
            </a:endParaRPr>
          </a:p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6032208-956B-124D-42B4-6026AE9F90C2}"/>
              </a:ext>
            </a:extLst>
          </p:cNvPr>
          <p:cNvGrpSpPr/>
          <p:nvPr/>
        </p:nvGrpSpPr>
        <p:grpSpPr>
          <a:xfrm>
            <a:off x="627580" y="2405949"/>
            <a:ext cx="1608204" cy="2465262"/>
            <a:chOff x="703780" y="2976888"/>
            <a:chExt cx="1469051" cy="232975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D23DE35-84AB-00EE-8494-F79E500BFC42}"/>
                </a:ext>
              </a:extLst>
            </p:cNvPr>
            <p:cNvSpPr/>
            <p:nvPr/>
          </p:nvSpPr>
          <p:spPr>
            <a:xfrm>
              <a:off x="958648" y="4906530"/>
              <a:ext cx="939681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pPr algn="ctr"/>
              <a:r>
                <a:rPr lang="en-US" sz="2000" b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Trust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8F13EDA-B7C6-E225-EB8F-AA92AA1A40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4522" r="42633"/>
            <a:stretch/>
          </p:blipFill>
          <p:spPr>
            <a:xfrm>
              <a:off x="703780" y="2976888"/>
              <a:ext cx="1469051" cy="1804123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B60CBE0-7B75-E029-ADD5-074F644648F3}"/>
              </a:ext>
            </a:extLst>
          </p:cNvPr>
          <p:cNvGrpSpPr/>
          <p:nvPr/>
        </p:nvGrpSpPr>
        <p:grpSpPr>
          <a:xfrm>
            <a:off x="5404614" y="2555602"/>
            <a:ext cx="1777642" cy="2296559"/>
            <a:chOff x="5480814" y="2991031"/>
            <a:chExt cx="1777642" cy="229655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27CCB50-D4DB-DD46-C4DB-CE46FEAD80A9}"/>
                </a:ext>
              </a:extLst>
            </p:cNvPr>
            <p:cNvSpPr/>
            <p:nvPr/>
          </p:nvSpPr>
          <p:spPr>
            <a:xfrm>
              <a:off x="5491647" y="4887480"/>
              <a:ext cx="1535998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pPr algn="ctr"/>
              <a:r>
                <a:rPr lang="en-US" sz="2000" b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Prudence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6482E37-0092-3717-0EFA-2FDABBDDD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80814" y="2991031"/>
              <a:ext cx="1777642" cy="1777642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8B54CF8-B9F2-046C-30C0-A60879993453}"/>
              </a:ext>
            </a:extLst>
          </p:cNvPr>
          <p:cNvGrpSpPr/>
          <p:nvPr/>
        </p:nvGrpSpPr>
        <p:grpSpPr>
          <a:xfrm>
            <a:off x="9798221" y="2567046"/>
            <a:ext cx="1897645" cy="2304165"/>
            <a:chOff x="9874421" y="3002475"/>
            <a:chExt cx="1897645" cy="23041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883C5EC-AF1F-C595-CCE1-3F21687E060E}"/>
                </a:ext>
              </a:extLst>
            </p:cNvPr>
            <p:cNvSpPr/>
            <p:nvPr/>
          </p:nvSpPr>
          <p:spPr>
            <a:xfrm>
              <a:off x="9899437" y="4906530"/>
              <a:ext cx="18726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pPr algn="ctr"/>
              <a:r>
                <a:rPr lang="en-US" sz="2000" b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Partnership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98CB174-7971-9623-2615-F90403793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4421" y="3002475"/>
              <a:ext cx="1766198" cy="1766198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3331F31A-FB96-435F-7271-85E45F0AFEB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4580" y="2529121"/>
            <a:ext cx="1843340" cy="18433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49FB56F-965D-E07B-0520-814B3196D374}"/>
              </a:ext>
            </a:extLst>
          </p:cNvPr>
          <p:cNvSpPr/>
          <p:nvPr/>
        </p:nvSpPr>
        <p:spPr>
          <a:xfrm>
            <a:off x="7398984" y="4454541"/>
            <a:ext cx="2034532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20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Commitment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96D8451-CA08-4107-955F-5EB612796A59}"/>
              </a:ext>
            </a:extLst>
          </p:cNvPr>
          <p:cNvGrpSpPr/>
          <p:nvPr/>
        </p:nvGrpSpPr>
        <p:grpSpPr>
          <a:xfrm>
            <a:off x="2417782" y="2329587"/>
            <a:ext cx="2701382" cy="2522574"/>
            <a:chOff x="2417782" y="2329587"/>
            <a:chExt cx="2701382" cy="252257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4F2A784-839D-C6C5-E26E-DF80ADB55D45}"/>
                </a:ext>
              </a:extLst>
            </p:cNvPr>
            <p:cNvSpPr/>
            <p:nvPr/>
          </p:nvSpPr>
          <p:spPr>
            <a:xfrm>
              <a:off x="2417782" y="4452051"/>
              <a:ext cx="27013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pPr algn="ctr"/>
              <a:r>
                <a:rPr lang="en-US" sz="20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Entrepreneurship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98E76BD-D5DD-4076-BD3C-1EB0F1A8A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905" r="41647"/>
            <a:stretch>
              <a:fillRect/>
            </a:stretch>
          </p:blipFill>
          <p:spPr>
            <a:xfrm>
              <a:off x="2495179" y="2329587"/>
              <a:ext cx="2597111" cy="20617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4235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6634" y="4906519"/>
            <a:ext cx="20527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itchFamily="34" charset="0"/>
              </a:rPr>
              <a:t>Manufacturing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98773" y="4906519"/>
            <a:ext cx="18644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itchFamily="34" charset="0"/>
              </a:rPr>
              <a:t>Engineering</a:t>
            </a:r>
            <a:endParaRPr kumimoji="0" lang="en-SG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58372" y="4906519"/>
            <a:ext cx="18644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itchFamily="34" charset="0"/>
              </a:rPr>
              <a:t>Distribution</a:t>
            </a:r>
            <a:endParaRPr kumimoji="0" lang="en-SG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441325"/>
            <a:ext cx="12192000" cy="565150"/>
          </a:xfrm>
        </p:spPr>
        <p:txBody>
          <a:bodyPr/>
          <a:lstStyle/>
          <a:p>
            <a:pPr marL="0" indent="0">
              <a:buNone/>
            </a:pPr>
            <a:r>
              <a:rPr lang="en-GB" sz="2800" b="1">
                <a:latin typeface="Verdana" panose="020B0604030504040204" pitchFamily="34" charset="0"/>
                <a:ea typeface="Verdana" panose="020B0604030504040204" pitchFamily="34" charset="0"/>
              </a:rPr>
              <a:t>OUR AREAS OF BUSINESS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C6CDE0-3722-4CEE-8201-FE44058906AB}"/>
              </a:ext>
            </a:extLst>
          </p:cNvPr>
          <p:cNvSpPr/>
          <p:nvPr/>
        </p:nvSpPr>
        <p:spPr>
          <a:xfrm>
            <a:off x="9670940" y="4910838"/>
            <a:ext cx="18644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itchFamily="34" charset="0"/>
              </a:rPr>
              <a:t>Mining</a:t>
            </a:r>
            <a:endParaRPr kumimoji="0" lang="en-SG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5DEC32-F3C7-457A-9307-07F39D3E74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" y="1511300"/>
            <a:ext cx="12192001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09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747691D-F5C9-374F-4B32-47DF7C881E7D}"/>
              </a:ext>
            </a:extLst>
          </p:cNvPr>
          <p:cNvSpPr/>
          <p:nvPr/>
        </p:nvSpPr>
        <p:spPr bwMode="auto">
          <a:xfrm>
            <a:off x="9306560" y="116380"/>
            <a:ext cx="2747113" cy="9597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639AA5D-3A16-B04C-4569-F1B65F4D400B}"/>
              </a:ext>
            </a:extLst>
          </p:cNvPr>
          <p:cNvSpPr/>
          <p:nvPr/>
        </p:nvSpPr>
        <p:spPr bwMode="auto">
          <a:xfrm>
            <a:off x="4680008" y="2120423"/>
            <a:ext cx="2664278" cy="39739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 BUSINESS UNITS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B296B5-796A-46D0-B795-704E1C3321A6}"/>
              </a:ext>
            </a:extLst>
          </p:cNvPr>
          <p:cNvGrpSpPr/>
          <p:nvPr/>
        </p:nvGrpSpPr>
        <p:grpSpPr>
          <a:xfrm>
            <a:off x="4680008" y="1089921"/>
            <a:ext cx="2664278" cy="793946"/>
            <a:chOff x="4680008" y="668026"/>
            <a:chExt cx="2664278" cy="793946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4B02B8D7-78EA-23EA-CA39-141FD931773A}"/>
                </a:ext>
              </a:extLst>
            </p:cNvPr>
            <p:cNvSpPr/>
            <p:nvPr/>
          </p:nvSpPr>
          <p:spPr bwMode="auto">
            <a:xfrm>
              <a:off x="4680008" y="668026"/>
              <a:ext cx="2664278" cy="793946"/>
            </a:xfrm>
            <a:prstGeom prst="roundRect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8B7B52D6-A6ED-1A2D-0E2B-CACF38940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44099" y="818391"/>
              <a:ext cx="2236123" cy="477804"/>
            </a:xfrm>
            <a:prstGeom prst="rect">
              <a:avLst/>
            </a:prstGeom>
          </p:spPr>
        </p:pic>
      </p:grp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B0AAAAE6-31A1-49EC-89F0-C87D256BA788}"/>
              </a:ext>
            </a:extLst>
          </p:cNvPr>
          <p:cNvSpPr txBox="1">
            <a:spLocks/>
          </p:cNvSpPr>
          <p:nvPr/>
        </p:nvSpPr>
        <p:spPr bwMode="auto">
          <a:xfrm>
            <a:off x="387585" y="397650"/>
            <a:ext cx="3956006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000" baseline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800" b="1" kern="0">
                <a:solidFill>
                  <a:srgbClr val="002D72"/>
                </a:solidFill>
                <a:latin typeface="Verdana"/>
                <a:ea typeface="Verdana"/>
              </a:rPr>
              <a:t>OUR BUSINESSES</a:t>
            </a:r>
            <a:endParaRPr lang="en-US" sz="2800" kern="0">
              <a:latin typeface="Verdana"/>
              <a:ea typeface="Verdana"/>
            </a:endParaRPr>
          </a:p>
          <a:p>
            <a:endParaRPr lang="en-US" kern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E76EE6F-9970-5545-9036-0305B5B6E607}"/>
              </a:ext>
            </a:extLst>
          </p:cNvPr>
          <p:cNvSpPr txBox="1"/>
          <p:nvPr/>
        </p:nvSpPr>
        <p:spPr>
          <a:xfrm>
            <a:off x="8330450" y="4454513"/>
            <a:ext cx="13981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100">
                <a:latin typeface="Lato Light" panose="020F0502020204030203" pitchFamily="34" charset="0"/>
              </a:rPr>
              <a:t>Bottles &amp; Jars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SG" sz="1100">
                <a:latin typeface="Lato Light" panose="020F0502020204030203" pitchFamily="34" charset="0"/>
              </a:rPr>
              <a:t>Engineered Foam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SG" sz="1100">
                <a:latin typeface="Lato Light" panose="020F0502020204030203" pitchFamily="34" charset="0"/>
              </a:rPr>
              <a:t> Foam Components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>
                <a:latin typeface="Lato Light" panose="020F0502020204030203" pitchFamily="34" charset="0"/>
              </a:rPr>
              <a:t> Protective Packaging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7C3AEFF-90FD-8E76-CC68-02B35727856C}"/>
              </a:ext>
            </a:extLst>
          </p:cNvPr>
          <p:cNvSpPr txBox="1"/>
          <p:nvPr/>
        </p:nvSpPr>
        <p:spPr>
          <a:xfrm>
            <a:off x="658415" y="4450222"/>
            <a:ext cx="143792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Cables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Cable Glands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Connectors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Harnessing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Solar PV Systems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C6946B6-3198-4C76-3EDD-0726D7FFBB7F}"/>
              </a:ext>
            </a:extLst>
          </p:cNvPr>
          <p:cNvSpPr txBox="1"/>
          <p:nvPr/>
        </p:nvSpPr>
        <p:spPr>
          <a:xfrm>
            <a:off x="2156039" y="4467335"/>
            <a:ext cx="15073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100" dirty="0" err="1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Methylester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(Biodiesel)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Edible Oil Refining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Fats Modification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Oilseed Extraction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Oleochemicals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63AA0CB-E317-7448-4688-1A34664172FD}"/>
              </a:ext>
            </a:extLst>
          </p:cNvPr>
          <p:cNvSpPr txBox="1"/>
          <p:nvPr/>
        </p:nvSpPr>
        <p:spPr>
          <a:xfrm>
            <a:off x="9846549" y="4454513"/>
            <a:ext cx="14123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Industrial Services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Material Handling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Offshore &amp; Marine Cables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Pumps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Turf &amp; Irrigation 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C2AA3EB-853E-CE7C-9877-B41C941DE9CE}"/>
              </a:ext>
            </a:extLst>
          </p:cNvPr>
          <p:cNvSpPr txBox="1"/>
          <p:nvPr/>
        </p:nvSpPr>
        <p:spPr>
          <a:xfrm>
            <a:off x="5242229" y="4467335"/>
            <a:ext cx="14200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Coating &amp; Resins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Feed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Food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Performance Chemicals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Personal Care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Pharmaceuticals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Plastics &amp; Rubber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D3C24B2-8479-4AE7-B976-0507A310BE9C}"/>
              </a:ext>
            </a:extLst>
          </p:cNvPr>
          <p:cNvSpPr txBox="1"/>
          <p:nvPr/>
        </p:nvSpPr>
        <p:spPr>
          <a:xfrm>
            <a:off x="3730210" y="4467335"/>
            <a:ext cx="14086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Abrasive Blasting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Waterjet Cutting</a:t>
            </a:r>
          </a:p>
        </p:txBody>
      </p:sp>
      <p:sp>
        <p:nvSpPr>
          <p:cNvPr id="52" name="Round Same-side Corner of Rectangle 33">
            <a:extLst>
              <a:ext uri="{FF2B5EF4-FFF2-40B4-BE49-F238E27FC236}">
                <a16:creationId xmlns:a16="http://schemas.microsoft.com/office/drawing/2014/main" id="{DEF7E599-AF83-49FA-AEA6-35A8362232B5}"/>
              </a:ext>
            </a:extLst>
          </p:cNvPr>
          <p:cNvSpPr/>
          <p:nvPr/>
        </p:nvSpPr>
        <p:spPr bwMode="auto">
          <a:xfrm>
            <a:off x="8322709" y="2812665"/>
            <a:ext cx="1422731" cy="634420"/>
          </a:xfrm>
          <a:prstGeom prst="round2SameRect">
            <a:avLst>
              <a:gd name="adj1" fmla="val 18233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3" name="Rounded Rectangle 50">
            <a:extLst>
              <a:ext uri="{FF2B5EF4-FFF2-40B4-BE49-F238E27FC236}">
                <a16:creationId xmlns:a16="http://schemas.microsoft.com/office/drawing/2014/main" id="{99E995FE-EE74-4826-9A82-C22C04CEB191}"/>
              </a:ext>
            </a:extLst>
          </p:cNvPr>
          <p:cNvSpPr/>
          <p:nvPr/>
        </p:nvSpPr>
        <p:spPr bwMode="auto">
          <a:xfrm>
            <a:off x="8322710" y="2820045"/>
            <a:ext cx="1413620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PACKAGING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6AED267E-573E-4432-8EA7-0D9A354EFB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223" y="3436734"/>
            <a:ext cx="1116636" cy="830548"/>
          </a:xfrm>
          <a:prstGeom prst="rect">
            <a:avLst/>
          </a:prstGeom>
        </p:spPr>
      </p:pic>
      <p:sp>
        <p:nvSpPr>
          <p:cNvPr id="61" name="Round Same-side Corner of Rectangle 33">
            <a:extLst>
              <a:ext uri="{FF2B5EF4-FFF2-40B4-BE49-F238E27FC236}">
                <a16:creationId xmlns:a16="http://schemas.microsoft.com/office/drawing/2014/main" id="{D163B0DB-C347-4B76-A1B3-D4636536D0A5}"/>
              </a:ext>
            </a:extLst>
          </p:cNvPr>
          <p:cNvSpPr/>
          <p:nvPr/>
        </p:nvSpPr>
        <p:spPr bwMode="auto">
          <a:xfrm>
            <a:off x="672258" y="2827206"/>
            <a:ext cx="1416976" cy="634420"/>
          </a:xfrm>
          <a:prstGeom prst="round2SameRect">
            <a:avLst>
              <a:gd name="adj1" fmla="val 11561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4" name="Rounded Rectangle 50">
            <a:extLst>
              <a:ext uri="{FF2B5EF4-FFF2-40B4-BE49-F238E27FC236}">
                <a16:creationId xmlns:a16="http://schemas.microsoft.com/office/drawing/2014/main" id="{32434EEC-4B83-4F42-B161-0DFF7F7ED8E6}"/>
              </a:ext>
            </a:extLst>
          </p:cNvPr>
          <p:cNvSpPr/>
          <p:nvPr/>
        </p:nvSpPr>
        <p:spPr bwMode="auto">
          <a:xfrm>
            <a:off x="672259" y="2834586"/>
            <a:ext cx="1413620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CONNECTIVITY SOLUTIONS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5" name="Round Same-side Corner of Rectangle 33">
            <a:extLst>
              <a:ext uri="{FF2B5EF4-FFF2-40B4-BE49-F238E27FC236}">
                <a16:creationId xmlns:a16="http://schemas.microsoft.com/office/drawing/2014/main" id="{3EE350AD-AFED-4760-B430-3D4EBF24DCE9}"/>
              </a:ext>
            </a:extLst>
          </p:cNvPr>
          <p:cNvSpPr/>
          <p:nvPr/>
        </p:nvSpPr>
        <p:spPr bwMode="auto">
          <a:xfrm>
            <a:off x="5264168" y="2820045"/>
            <a:ext cx="1416976" cy="634420"/>
          </a:xfrm>
          <a:prstGeom prst="round2SameRect">
            <a:avLst>
              <a:gd name="adj1" fmla="val 14229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6" name="Rounded Rectangle 50">
            <a:extLst>
              <a:ext uri="{FF2B5EF4-FFF2-40B4-BE49-F238E27FC236}">
                <a16:creationId xmlns:a16="http://schemas.microsoft.com/office/drawing/2014/main" id="{96D3D4BD-7A3A-44BB-8FB7-F05057E6FC9C}"/>
              </a:ext>
            </a:extLst>
          </p:cNvPr>
          <p:cNvSpPr/>
          <p:nvPr/>
        </p:nvSpPr>
        <p:spPr bwMode="auto">
          <a:xfrm>
            <a:off x="5264169" y="2827425"/>
            <a:ext cx="1413621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INGREDIENTS</a:t>
            </a:r>
          </a:p>
        </p:txBody>
      </p:sp>
      <p:sp>
        <p:nvSpPr>
          <p:cNvPr id="67" name="Round Same-side Corner of Rectangle 33">
            <a:extLst>
              <a:ext uri="{FF2B5EF4-FFF2-40B4-BE49-F238E27FC236}">
                <a16:creationId xmlns:a16="http://schemas.microsoft.com/office/drawing/2014/main" id="{EE060153-9FEE-4934-806C-5BE051AAC9DC}"/>
              </a:ext>
            </a:extLst>
          </p:cNvPr>
          <p:cNvSpPr/>
          <p:nvPr/>
        </p:nvSpPr>
        <p:spPr bwMode="auto">
          <a:xfrm>
            <a:off x="9855722" y="2820045"/>
            <a:ext cx="1413621" cy="634420"/>
          </a:xfrm>
          <a:prstGeom prst="round2SameRect">
            <a:avLst>
              <a:gd name="adj1" fmla="val 18233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0" name="Rounded Rectangle 50">
            <a:extLst>
              <a:ext uri="{FF2B5EF4-FFF2-40B4-BE49-F238E27FC236}">
                <a16:creationId xmlns:a16="http://schemas.microsoft.com/office/drawing/2014/main" id="{4239CB7F-CC69-4B89-A5C9-884B33C898D8}"/>
              </a:ext>
            </a:extLst>
          </p:cNvPr>
          <p:cNvSpPr/>
          <p:nvPr/>
        </p:nvSpPr>
        <p:spPr bwMode="auto">
          <a:xfrm>
            <a:off x="9855723" y="2827425"/>
            <a:ext cx="1413620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TECHNOLOGY</a:t>
            </a:r>
          </a:p>
        </p:txBody>
      </p:sp>
      <p:sp>
        <p:nvSpPr>
          <p:cNvPr id="71" name="Round Same-side Corner of Rectangle 33">
            <a:extLst>
              <a:ext uri="{FF2B5EF4-FFF2-40B4-BE49-F238E27FC236}">
                <a16:creationId xmlns:a16="http://schemas.microsoft.com/office/drawing/2014/main" id="{50583EC1-96D3-40C6-BEB6-4FB9F0E6FE8D}"/>
              </a:ext>
            </a:extLst>
          </p:cNvPr>
          <p:cNvSpPr/>
          <p:nvPr/>
        </p:nvSpPr>
        <p:spPr bwMode="auto">
          <a:xfrm>
            <a:off x="2206307" y="2812665"/>
            <a:ext cx="1413621" cy="634420"/>
          </a:xfrm>
          <a:prstGeom prst="round2SameRect">
            <a:avLst>
              <a:gd name="adj1" fmla="val 15565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4" name="Rounded Rectangle 50">
            <a:extLst>
              <a:ext uri="{FF2B5EF4-FFF2-40B4-BE49-F238E27FC236}">
                <a16:creationId xmlns:a16="http://schemas.microsoft.com/office/drawing/2014/main" id="{B005C016-F487-4E75-8E83-97DA283127A3}"/>
              </a:ext>
            </a:extLst>
          </p:cNvPr>
          <p:cNvSpPr/>
          <p:nvPr/>
        </p:nvSpPr>
        <p:spPr bwMode="auto">
          <a:xfrm>
            <a:off x="2206308" y="2820045"/>
            <a:ext cx="1413620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INDUSTRIAL ENGINEERING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8" name="Round Same-side Corner of Rectangle 33">
            <a:extLst>
              <a:ext uri="{FF2B5EF4-FFF2-40B4-BE49-F238E27FC236}">
                <a16:creationId xmlns:a16="http://schemas.microsoft.com/office/drawing/2014/main" id="{716895BA-D519-4A29-964F-5B7846954B72}"/>
              </a:ext>
            </a:extLst>
          </p:cNvPr>
          <p:cNvSpPr/>
          <p:nvPr/>
        </p:nvSpPr>
        <p:spPr bwMode="auto">
          <a:xfrm>
            <a:off x="3737569" y="2823358"/>
            <a:ext cx="1413622" cy="634420"/>
          </a:xfrm>
          <a:prstGeom prst="round2SameRect">
            <a:avLst>
              <a:gd name="adj1" fmla="val 15564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9" name="Rounded Rectangle 50">
            <a:extLst>
              <a:ext uri="{FF2B5EF4-FFF2-40B4-BE49-F238E27FC236}">
                <a16:creationId xmlns:a16="http://schemas.microsoft.com/office/drawing/2014/main" id="{99E057D0-8785-40F9-8704-EC0D254FF8DE}"/>
              </a:ext>
            </a:extLst>
          </p:cNvPr>
          <p:cNvSpPr/>
          <p:nvPr/>
        </p:nvSpPr>
        <p:spPr bwMode="auto">
          <a:xfrm>
            <a:off x="3737569" y="2830738"/>
            <a:ext cx="1413621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INDUSTRIAL GARNET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4" name="Round Same-side Corner of Rectangle 33">
            <a:extLst>
              <a:ext uri="{FF2B5EF4-FFF2-40B4-BE49-F238E27FC236}">
                <a16:creationId xmlns:a16="http://schemas.microsoft.com/office/drawing/2014/main" id="{50C0D501-EB43-44DD-A0EA-44B584539671}"/>
              </a:ext>
            </a:extLst>
          </p:cNvPr>
          <p:cNvSpPr/>
          <p:nvPr/>
        </p:nvSpPr>
        <p:spPr bwMode="auto">
          <a:xfrm>
            <a:off x="6794714" y="2812665"/>
            <a:ext cx="1413621" cy="634420"/>
          </a:xfrm>
          <a:prstGeom prst="round2SameRect">
            <a:avLst>
              <a:gd name="adj1" fmla="val 14230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5" name="Rounded Rectangle 50">
            <a:extLst>
              <a:ext uri="{FF2B5EF4-FFF2-40B4-BE49-F238E27FC236}">
                <a16:creationId xmlns:a16="http://schemas.microsoft.com/office/drawing/2014/main" id="{852273E8-A94C-4511-87AA-115996E78DED}"/>
              </a:ext>
            </a:extLst>
          </p:cNvPr>
          <p:cNvSpPr/>
          <p:nvPr/>
        </p:nvSpPr>
        <p:spPr bwMode="auto">
          <a:xfrm>
            <a:off x="6794715" y="2820045"/>
            <a:ext cx="1413620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MOBILITY, INDUSTRY &amp; BEVERAGE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F775B40-1353-4CCA-9D46-0DEB504B58E7}"/>
              </a:ext>
            </a:extLst>
          </p:cNvPr>
          <p:cNvSpPr txBox="1"/>
          <p:nvPr/>
        </p:nvSpPr>
        <p:spPr>
          <a:xfrm>
            <a:off x="6794528" y="4467335"/>
            <a:ext cx="14123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Automotive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Beverage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Industrial</a:t>
            </a:r>
            <a:endParaRPr lang="en-US" sz="11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35444841-7B2E-429F-A537-C83B6E94D7C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6998" y="3586081"/>
            <a:ext cx="1070191" cy="531853"/>
          </a:xfrm>
          <a:prstGeom prst="rect">
            <a:avLst/>
          </a:prstGeom>
        </p:spPr>
      </p:pic>
      <p:pic>
        <p:nvPicPr>
          <p:cNvPr id="37" name="Picture 8">
            <a:extLst>
              <a:ext uri="{FF2B5EF4-FFF2-40B4-BE49-F238E27FC236}">
                <a16:creationId xmlns:a16="http://schemas.microsoft.com/office/drawing/2014/main" id="{B2B4C3C1-B3EF-4619-8D49-1EC0ACE15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92020" y="3638930"/>
            <a:ext cx="811329" cy="3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AB58BFD-0378-4797-8C8A-C92F17ED1CB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58"/>
          <a:stretch/>
        </p:blipFill>
        <p:spPr>
          <a:xfrm>
            <a:off x="2262078" y="3630894"/>
            <a:ext cx="1208523" cy="34084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35741AF-E940-4EA1-942F-3B6AB2D0FDD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6674" y="3610228"/>
            <a:ext cx="1390180" cy="31949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0E5BDF8-378D-4CA0-AD20-66D60DAE929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9123" y="3623254"/>
            <a:ext cx="1390180" cy="31949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886E266-4C5F-4E58-80FC-30C0E5F3A08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8215" y="3621344"/>
            <a:ext cx="1390180" cy="31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36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0E988DD9-6A0B-6543-339D-6BC9FB616110}"/>
              </a:ext>
            </a:extLst>
          </p:cNvPr>
          <p:cNvSpPr/>
          <p:nvPr/>
        </p:nvSpPr>
        <p:spPr bwMode="auto">
          <a:xfrm>
            <a:off x="0" y="1157965"/>
            <a:ext cx="12192000" cy="570003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18000">
                <a:schemeClr val="accent4">
                  <a:lumMod val="0"/>
                  <a:lumOff val="100000"/>
                </a:schemeClr>
              </a:gs>
              <a:gs pos="92000">
                <a:schemeClr val="tx1">
                  <a:lumMod val="50000"/>
                  <a:lumOff val="50000"/>
                </a:schemeClr>
              </a:gs>
            </a:gsLst>
            <a:lin ang="11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F2A1FDC-C9AC-804C-9C3C-27E3D37A9278}"/>
              </a:ext>
            </a:extLst>
          </p:cNvPr>
          <p:cNvSpPr/>
          <p:nvPr/>
        </p:nvSpPr>
        <p:spPr>
          <a:xfrm>
            <a:off x="-9849" y="1163993"/>
            <a:ext cx="6422271" cy="5691507"/>
          </a:xfrm>
          <a:prstGeom prst="rect">
            <a:avLst/>
          </a:prstGeom>
          <a:gradFill>
            <a:gsLst>
              <a:gs pos="28000">
                <a:srgbClr val="013171"/>
              </a:gs>
              <a:gs pos="100000">
                <a:srgbClr val="092459">
                  <a:alpha val="0"/>
                  <a:lumMod val="0"/>
                  <a:lumOff val="100000"/>
                </a:srgb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E1EBCFF-616F-78CE-AC01-204148774D38}"/>
              </a:ext>
            </a:extLst>
          </p:cNvPr>
          <p:cNvSpPr/>
          <p:nvPr/>
        </p:nvSpPr>
        <p:spPr bwMode="auto">
          <a:xfrm>
            <a:off x="255243" y="289059"/>
            <a:ext cx="5131568" cy="874934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>
                <a:ln>
                  <a:noFill/>
                </a:ln>
                <a:solidFill>
                  <a:srgbClr val="002D7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GLOBAL PRESENCE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7C61074C-8321-59F8-CE11-1D16F5A44074}"/>
              </a:ext>
            </a:extLst>
          </p:cNvPr>
          <p:cNvSpPr/>
          <p:nvPr/>
        </p:nvSpPr>
        <p:spPr bwMode="auto">
          <a:xfrm>
            <a:off x="8516632" y="2163333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CHINA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CF7E12B-4C57-B6D9-2C94-D82746EDF31F}"/>
              </a:ext>
            </a:extLst>
          </p:cNvPr>
          <p:cNvSpPr/>
          <p:nvPr/>
        </p:nvSpPr>
        <p:spPr bwMode="auto">
          <a:xfrm>
            <a:off x="8516632" y="2457047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GERMANY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67D82F5-C511-A4B3-B591-C13DD5B4D0C3}"/>
              </a:ext>
            </a:extLst>
          </p:cNvPr>
          <p:cNvSpPr/>
          <p:nvPr/>
        </p:nvSpPr>
        <p:spPr bwMode="auto">
          <a:xfrm>
            <a:off x="8516632" y="3039531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INDONESIA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1D62DBB-9AB1-AD03-5645-DC143963AAC0}"/>
              </a:ext>
            </a:extLst>
          </p:cNvPr>
          <p:cNvSpPr/>
          <p:nvPr/>
        </p:nvSpPr>
        <p:spPr bwMode="auto">
          <a:xfrm>
            <a:off x="8516632" y="3352261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MALAYSIA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C56D9631-510D-E416-9674-E429BBB6E00D}"/>
              </a:ext>
            </a:extLst>
          </p:cNvPr>
          <p:cNvSpPr/>
          <p:nvPr/>
        </p:nvSpPr>
        <p:spPr bwMode="auto">
          <a:xfrm>
            <a:off x="8516632" y="1841025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BRAZIL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D5BC20D8-EE7C-F3B4-12E6-F8489485A361}"/>
              </a:ext>
            </a:extLst>
          </p:cNvPr>
          <p:cNvSpPr/>
          <p:nvPr/>
        </p:nvSpPr>
        <p:spPr bwMode="auto">
          <a:xfrm>
            <a:off x="8516632" y="1524832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AUSTRALIA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D0CB8A5-4BB6-A90D-98D3-D1A5021ACA31}"/>
              </a:ext>
            </a:extLst>
          </p:cNvPr>
          <p:cNvSpPr/>
          <p:nvPr/>
        </p:nvSpPr>
        <p:spPr bwMode="auto">
          <a:xfrm>
            <a:off x="8516632" y="2751978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C20E6F-1CE6-AF9D-D775-88D7346192CF}"/>
              </a:ext>
            </a:extLst>
          </p:cNvPr>
          <p:cNvSpPr txBox="1"/>
          <p:nvPr/>
        </p:nvSpPr>
        <p:spPr>
          <a:xfrm>
            <a:off x="874145" y="1976189"/>
            <a:ext cx="2924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16 </a:t>
            </a:r>
            <a:r>
              <a:rPr lang="en-US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countries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CE15A70-B2CC-3387-76BE-F9BDDD1FCAD4}"/>
              </a:ext>
            </a:extLst>
          </p:cNvPr>
          <p:cNvSpPr txBox="1"/>
          <p:nvPr/>
        </p:nvSpPr>
        <p:spPr>
          <a:xfrm>
            <a:off x="864017" y="2716924"/>
            <a:ext cx="322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&gt;4,000 </a:t>
            </a:r>
            <a:r>
              <a:rPr lang="en-US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6CF0FD1-A295-0A35-831E-17308878911B}"/>
              </a:ext>
            </a:extLst>
          </p:cNvPr>
          <p:cNvSpPr txBox="1"/>
          <p:nvPr/>
        </p:nvSpPr>
        <p:spPr>
          <a:xfrm>
            <a:off x="883748" y="3308862"/>
            <a:ext cx="31133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21 </a:t>
            </a:r>
            <a:r>
              <a:rPr lang="en-SG" sz="18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manufacturing,</a:t>
            </a:r>
            <a:r>
              <a:rPr lang="en-SG" sz="18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SG" sz="18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mining and processing facilities</a:t>
            </a:r>
            <a:endParaRPr lang="en-US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0019667-9202-BD94-BF08-F35D313CFCBA}"/>
              </a:ext>
            </a:extLst>
          </p:cNvPr>
          <p:cNvSpPr txBox="1"/>
          <p:nvPr/>
        </p:nvSpPr>
        <p:spPr>
          <a:xfrm>
            <a:off x="891677" y="4296292"/>
            <a:ext cx="23067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SGD 1.6bn </a:t>
            </a:r>
            <a:r>
              <a:rPr lang="en-US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turnover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8F0AC2F-224C-4225-F15C-BE7DF1C2E676}"/>
              </a:ext>
            </a:extLst>
          </p:cNvPr>
          <p:cNvSpPr txBox="1"/>
          <p:nvPr/>
        </p:nvSpPr>
        <p:spPr>
          <a:xfrm>
            <a:off x="896894" y="5078102"/>
            <a:ext cx="21982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SGD 1.8bn </a:t>
            </a:r>
            <a:r>
              <a:rPr lang="en-US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assets</a:t>
            </a:r>
          </a:p>
        </p:txBody>
      </p:sp>
      <p:pic>
        <p:nvPicPr>
          <p:cNvPr id="77" name="Graphic 76" descr="Marker with solid fill">
            <a:extLst>
              <a:ext uri="{FF2B5EF4-FFF2-40B4-BE49-F238E27FC236}">
                <a16:creationId xmlns:a16="http://schemas.microsoft.com/office/drawing/2014/main" id="{C0872A96-0AEA-3CA6-0523-B4787BF23B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6019" y="1813486"/>
            <a:ext cx="695832" cy="695832"/>
          </a:xfrm>
          <a:prstGeom prst="rect">
            <a:avLst/>
          </a:prstGeom>
        </p:spPr>
      </p:pic>
      <p:pic>
        <p:nvPicPr>
          <p:cNvPr id="78" name="Graphic 77" descr="Group of people with solid fill">
            <a:extLst>
              <a:ext uri="{FF2B5EF4-FFF2-40B4-BE49-F238E27FC236}">
                <a16:creationId xmlns:a16="http://schemas.microsoft.com/office/drawing/2014/main" id="{1691CEA4-53EA-B487-E6F9-2E20C2BF7E4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9825" y="2678055"/>
            <a:ext cx="541715" cy="541715"/>
          </a:xfrm>
          <a:prstGeom prst="rect">
            <a:avLst/>
          </a:prstGeom>
        </p:spPr>
      </p:pic>
      <p:pic>
        <p:nvPicPr>
          <p:cNvPr id="79" name="Graphic 78" descr="Factory with solid fill">
            <a:extLst>
              <a:ext uri="{FF2B5EF4-FFF2-40B4-BE49-F238E27FC236}">
                <a16:creationId xmlns:a16="http://schemas.microsoft.com/office/drawing/2014/main" id="{8D076B32-0D20-4EF4-A153-1A2999AC762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4463" y="3398730"/>
            <a:ext cx="619894" cy="619894"/>
          </a:xfrm>
          <a:prstGeom prst="rect">
            <a:avLst/>
          </a:prstGeom>
        </p:spPr>
      </p:pic>
      <p:pic>
        <p:nvPicPr>
          <p:cNvPr id="81" name="Graphic 80" descr="Safe with solid fill">
            <a:extLst>
              <a:ext uri="{FF2B5EF4-FFF2-40B4-BE49-F238E27FC236}">
                <a16:creationId xmlns:a16="http://schemas.microsoft.com/office/drawing/2014/main" id="{D57C61CD-30AA-C3D7-39B7-5F28AD83E01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2372" y="5114754"/>
            <a:ext cx="683041" cy="683041"/>
          </a:xfrm>
          <a:prstGeom prst="rect">
            <a:avLst/>
          </a:prstGeom>
        </p:spPr>
      </p:pic>
      <p:pic>
        <p:nvPicPr>
          <p:cNvPr id="82" name="Graphic 81" descr="Bar graph with upward trend with solid fill">
            <a:extLst>
              <a:ext uri="{FF2B5EF4-FFF2-40B4-BE49-F238E27FC236}">
                <a16:creationId xmlns:a16="http://schemas.microsoft.com/office/drawing/2014/main" id="{9B461D9E-C612-1FB7-69B4-A73BE373E830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1734" y="4271712"/>
            <a:ext cx="597185" cy="597185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01921267-3CC2-BD73-D166-D806F1AD907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551" b="8791"/>
          <a:stretch/>
        </p:blipFill>
        <p:spPr>
          <a:xfrm>
            <a:off x="3259809" y="1813486"/>
            <a:ext cx="7060557" cy="45616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33E225-4609-A2AF-5E9A-9A201D64FDC8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0224" y="3613778"/>
            <a:ext cx="222634" cy="3471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CDFA76-0D56-F166-9009-48739D0A7BE6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5866" y="4392962"/>
            <a:ext cx="222634" cy="3471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296778-78E4-AEE8-50E2-7F9B3D3D513F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9152" y="2579675"/>
            <a:ext cx="222634" cy="3471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96A225-C045-F273-9F84-A776DF6695E6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1996" y="2500308"/>
            <a:ext cx="222634" cy="34715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60E871D-39DF-32DA-8734-3AF6FFB5720B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7722" y="1934911"/>
            <a:ext cx="222634" cy="34715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C72BFF2-02CA-B75B-9F37-D6C83420A100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9588" y="3203928"/>
            <a:ext cx="222634" cy="34715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B796858-15FC-95E6-0028-8EF0650477A9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1540" y="2564045"/>
            <a:ext cx="222634" cy="34715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05D90A7-E566-2039-797F-54F4132AEB01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835" y="2642121"/>
            <a:ext cx="222634" cy="34715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6A29791-2FDE-6A0F-11FF-4E0787042B84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5088" y="1735307"/>
            <a:ext cx="222634" cy="34715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68C025F-40C3-B890-5328-3692C905E013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703" y="2939607"/>
            <a:ext cx="222634" cy="34715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32828B0-995F-2DE8-0C90-9BDE657275B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4949" y="2713632"/>
            <a:ext cx="222634" cy="34715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439C8B3-5263-BEA8-DDA9-B968A6A88B6C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3851" y="2887210"/>
            <a:ext cx="222634" cy="347159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2F4542E7-4791-45E8-88B5-859CEAA5F9AC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304" y="4475837"/>
            <a:ext cx="222634" cy="347159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67C0E2B6-D2C7-45E6-966F-8A48A6C500E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9123" y="2909840"/>
            <a:ext cx="222634" cy="347159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FBE06A6B-E0B2-4498-A31D-1C013F6D80E3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9130" y="3056989"/>
            <a:ext cx="222634" cy="347159"/>
          </a:xfrm>
          <a:prstGeom prst="rect">
            <a:avLst/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AB262FF-6EA4-44DE-0C28-A38C585F681E}"/>
              </a:ext>
            </a:extLst>
          </p:cNvPr>
          <p:cNvSpPr/>
          <p:nvPr/>
        </p:nvSpPr>
        <p:spPr bwMode="auto">
          <a:xfrm>
            <a:off x="8516632" y="5250640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THAILAND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CB882553-6A36-0BC9-2F86-4ABB4847E166}"/>
              </a:ext>
            </a:extLst>
          </p:cNvPr>
          <p:cNvSpPr/>
          <p:nvPr/>
        </p:nvSpPr>
        <p:spPr bwMode="auto">
          <a:xfrm>
            <a:off x="8516632" y="6241653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VIETNAM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1CC4B77-CF75-30A5-CDD4-3033D933B5BA}"/>
              </a:ext>
            </a:extLst>
          </p:cNvPr>
          <p:cNvSpPr/>
          <p:nvPr/>
        </p:nvSpPr>
        <p:spPr bwMode="auto">
          <a:xfrm>
            <a:off x="8516632" y="4915643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SINGAPORE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361BA427-2A59-C2E1-BEB8-FC0FC0C3C596}"/>
              </a:ext>
            </a:extLst>
          </p:cNvPr>
          <p:cNvSpPr/>
          <p:nvPr/>
        </p:nvSpPr>
        <p:spPr bwMode="auto">
          <a:xfrm>
            <a:off x="8516632" y="3976378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MYANMAR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D9663805-294D-D34E-1DEA-3E05D2E73700}"/>
              </a:ext>
            </a:extLst>
          </p:cNvPr>
          <p:cNvSpPr/>
          <p:nvPr/>
        </p:nvSpPr>
        <p:spPr bwMode="auto">
          <a:xfrm>
            <a:off x="8516632" y="4278248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PHILIPPINES</a:t>
            </a:r>
          </a:p>
        </p:txBody>
      </p:sp>
      <p:sp>
        <p:nvSpPr>
          <p:cNvPr id="101" name="Rounded Rectangle 21">
            <a:extLst>
              <a:ext uri="{FF2B5EF4-FFF2-40B4-BE49-F238E27FC236}">
                <a16:creationId xmlns:a16="http://schemas.microsoft.com/office/drawing/2014/main" id="{8507D073-12E2-46DA-8EBD-F6F6B1F51205}"/>
              </a:ext>
            </a:extLst>
          </p:cNvPr>
          <p:cNvSpPr/>
          <p:nvPr/>
        </p:nvSpPr>
        <p:spPr bwMode="auto">
          <a:xfrm>
            <a:off x="8516632" y="5920503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UNITED STATES</a:t>
            </a:r>
          </a:p>
        </p:txBody>
      </p:sp>
      <p:sp>
        <p:nvSpPr>
          <p:cNvPr id="103" name="Rounded Rectangle 21">
            <a:extLst>
              <a:ext uri="{FF2B5EF4-FFF2-40B4-BE49-F238E27FC236}">
                <a16:creationId xmlns:a16="http://schemas.microsoft.com/office/drawing/2014/main" id="{003FC4BF-A0A8-4701-88C8-ACB60C5043A0}"/>
              </a:ext>
            </a:extLst>
          </p:cNvPr>
          <p:cNvSpPr/>
          <p:nvPr/>
        </p:nvSpPr>
        <p:spPr bwMode="auto">
          <a:xfrm>
            <a:off x="8516632" y="4590617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SAUDI ARABIA</a:t>
            </a:r>
          </a:p>
        </p:txBody>
      </p:sp>
      <p:sp>
        <p:nvSpPr>
          <p:cNvPr id="105" name="Rounded Rectangle 21">
            <a:extLst>
              <a:ext uri="{FF2B5EF4-FFF2-40B4-BE49-F238E27FC236}">
                <a16:creationId xmlns:a16="http://schemas.microsoft.com/office/drawing/2014/main" id="{587120BE-2A85-4D60-9492-6F21210E80F4}"/>
              </a:ext>
            </a:extLst>
          </p:cNvPr>
          <p:cNvSpPr/>
          <p:nvPr/>
        </p:nvSpPr>
        <p:spPr bwMode="auto">
          <a:xfrm>
            <a:off x="8516632" y="5580058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UNITED ARAB EMIRATES</a:t>
            </a:r>
          </a:p>
        </p:txBody>
      </p:sp>
      <p:sp>
        <p:nvSpPr>
          <p:cNvPr id="125" name="Rounded Rectangle 26">
            <a:extLst>
              <a:ext uri="{FF2B5EF4-FFF2-40B4-BE49-F238E27FC236}">
                <a16:creationId xmlns:a16="http://schemas.microsoft.com/office/drawing/2014/main" id="{D6F164C2-18C6-47BA-BBFD-4BF1ADF376E7}"/>
              </a:ext>
            </a:extLst>
          </p:cNvPr>
          <p:cNvSpPr/>
          <p:nvPr/>
        </p:nvSpPr>
        <p:spPr bwMode="auto">
          <a:xfrm>
            <a:off x="8504302" y="3659911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MONGOLIA</a:t>
            </a:r>
          </a:p>
        </p:txBody>
      </p:sp>
      <p:pic>
        <p:nvPicPr>
          <p:cNvPr id="130" name="Picture 129">
            <a:extLst>
              <a:ext uri="{FF2B5EF4-FFF2-40B4-BE49-F238E27FC236}">
                <a16:creationId xmlns:a16="http://schemas.microsoft.com/office/drawing/2014/main" id="{2C8CD5C5-5C6B-4D95-9155-0717F89673F3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3940" y="2716445"/>
            <a:ext cx="222634" cy="34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51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AADA4AE-8EA6-467E-B802-9BD6A83E6DAC}"/>
              </a:ext>
            </a:extLst>
          </p:cNvPr>
          <p:cNvSpPr/>
          <p:nvPr/>
        </p:nvSpPr>
        <p:spPr>
          <a:xfrm>
            <a:off x="8573512" y="0"/>
            <a:ext cx="4063128" cy="6858000"/>
          </a:xfrm>
          <a:prstGeom prst="rect">
            <a:avLst/>
          </a:prstGeom>
          <a:solidFill>
            <a:srgbClr val="01317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584642E-A955-4D07-BEDC-2DAC4554DD9A}"/>
              </a:ext>
            </a:extLst>
          </p:cNvPr>
          <p:cNvGrpSpPr/>
          <p:nvPr/>
        </p:nvGrpSpPr>
        <p:grpSpPr>
          <a:xfrm>
            <a:off x="8816575" y="2726902"/>
            <a:ext cx="2558666" cy="1048430"/>
            <a:chOff x="915688" y="4687222"/>
            <a:chExt cx="2278664" cy="104843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349D9E0-60E6-4B61-9CEF-CFD3907CE578}"/>
                </a:ext>
              </a:extLst>
            </p:cNvPr>
            <p:cNvSpPr/>
            <p:nvPr/>
          </p:nvSpPr>
          <p:spPr>
            <a:xfrm>
              <a:off x="915688" y="5027766"/>
              <a:ext cx="2274423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000" b="1">
                  <a:solidFill>
                    <a:srgbClr val="FFFFFF"/>
                  </a:solidFill>
                  <a:latin typeface="Verdana"/>
                  <a:ea typeface="Verdana"/>
                  <a:cs typeface="+mn-cs"/>
                </a:rPr>
                <a:t>S$200m</a:t>
              </a:r>
              <a:endParaRPr lang="en-US" sz="40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B4FDFC4-5087-4F17-954A-493251B24146}"/>
                </a:ext>
              </a:extLst>
            </p:cNvPr>
            <p:cNvSpPr/>
            <p:nvPr/>
          </p:nvSpPr>
          <p:spPr>
            <a:xfrm>
              <a:off x="2051373" y="4687222"/>
              <a:ext cx="1142979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US" sz="2000">
                  <a:solidFill>
                    <a:srgbClr val="FFFFFF"/>
                  </a:solidFill>
                  <a:latin typeface="Verdana"/>
                  <a:ea typeface="Verdana"/>
                  <a:cs typeface="+mn-cs"/>
                </a:rPr>
                <a:t>turnover</a:t>
              </a:r>
              <a:endParaRPr lang="en-US"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603A995-4C92-433E-BCC6-C9553FEE6C89}"/>
              </a:ext>
            </a:extLst>
          </p:cNvPr>
          <p:cNvGrpSpPr/>
          <p:nvPr/>
        </p:nvGrpSpPr>
        <p:grpSpPr>
          <a:xfrm>
            <a:off x="8816573" y="1527089"/>
            <a:ext cx="1386918" cy="1004343"/>
            <a:chOff x="9546135" y="933656"/>
            <a:chExt cx="123514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C840F94-0ED8-49B9-8BC3-407D20EF0CD5}"/>
                </a:ext>
              </a:extLst>
            </p:cNvPr>
            <p:cNvSpPr/>
            <p:nvPr/>
          </p:nvSpPr>
          <p:spPr>
            <a:xfrm>
              <a:off x="9546135" y="933656"/>
              <a:ext cx="1235144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370</a:t>
              </a:r>
              <a:endParaRPr lang="en-US" sz="4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5B00F43-568A-4601-8EEF-66ABE712D0EF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17113F3-E592-4038-8F81-B7159D32EF03}"/>
              </a:ext>
            </a:extLst>
          </p:cNvPr>
          <p:cNvCxnSpPr>
            <a:cxnSpLocks/>
          </p:cNvCxnSpPr>
          <p:nvPr/>
        </p:nvCxnSpPr>
        <p:spPr>
          <a:xfrm>
            <a:off x="8894617" y="3804462"/>
            <a:ext cx="3103621" cy="0"/>
          </a:xfrm>
          <a:prstGeom prst="line">
            <a:avLst/>
          </a:prstGeom>
          <a:noFill/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A60F728D-AB4D-4D12-880C-30FE8B239BAB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4BC0085-1EE2-4DB0-839B-9FF95BB78C7B}"/>
              </a:ext>
            </a:extLst>
          </p:cNvPr>
          <p:cNvSpPr/>
          <p:nvPr/>
        </p:nvSpPr>
        <p:spPr>
          <a:xfrm>
            <a:off x="285124" y="1588538"/>
            <a:ext cx="40259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CONNECTIVITY SOLUTIONS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6765EC22-F047-437D-8924-52A04ADF7E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869"/>
          <a:stretch/>
        </p:blipFill>
        <p:spPr>
          <a:xfrm rot="16200000">
            <a:off x="3256378" y="1224354"/>
            <a:ext cx="6858001" cy="440928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1F68BA1-1036-42DC-9C7A-13D01DE66141}"/>
              </a:ext>
            </a:extLst>
          </p:cNvPr>
          <p:cNvGrpSpPr/>
          <p:nvPr/>
        </p:nvGrpSpPr>
        <p:grpSpPr>
          <a:xfrm>
            <a:off x="566613" y="3127012"/>
            <a:ext cx="3448326" cy="2641749"/>
            <a:chOff x="599865" y="3127012"/>
            <a:chExt cx="3448326" cy="2641749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96CDA5C-E221-4B45-8728-B2F8DAD352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9865" y="3200951"/>
              <a:ext cx="1" cy="1994504"/>
            </a:xfrm>
            <a:prstGeom prst="line">
              <a:avLst/>
            </a:prstGeom>
            <a:noFill/>
            <a:ln w="19050" cap="flat" cmpd="sng" algn="ctr">
              <a:solidFill>
                <a:srgbClr val="EC6C01"/>
              </a:solidFill>
              <a:prstDash val="solid"/>
              <a:miter lim="800000"/>
            </a:ln>
            <a:effectLst/>
          </p:spPr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0F1D12C-C678-4B17-8DB6-4E106B07565D}"/>
                </a:ext>
              </a:extLst>
            </p:cNvPr>
            <p:cNvSpPr/>
            <p:nvPr/>
          </p:nvSpPr>
          <p:spPr>
            <a:xfrm>
              <a:off x="698044" y="3127012"/>
              <a:ext cx="3350147" cy="2641749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defTabSz="504662">
                <a:spcBef>
                  <a:spcPts val="0"/>
                </a:spcBef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/>
                  <a:ea typeface="Verdana"/>
                  <a:cs typeface="+mn-cs"/>
                </a:rPr>
                <a:t>Cables</a:t>
              </a:r>
            </a:p>
            <a:p>
              <a:pPr defTabSz="504662">
                <a:spcBef>
                  <a:spcPts val="0"/>
                </a:spcBef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/>
                  <a:ea typeface="Verdana"/>
                  <a:cs typeface="+mn-cs"/>
                </a:rPr>
                <a:t>Cable Glands</a:t>
              </a:r>
            </a:p>
            <a:p>
              <a:pPr defTabSz="504662">
                <a:spcBef>
                  <a:spcPts val="0"/>
                </a:spcBef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/>
                  <a:ea typeface="Verdana"/>
                  <a:cs typeface="+mn-cs"/>
                </a:rPr>
                <a:t>Connectors</a:t>
              </a:r>
            </a:p>
            <a:p>
              <a:pPr defTabSz="504662">
                <a:spcBef>
                  <a:spcPts val="0"/>
                </a:spcBef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/>
                  <a:ea typeface="Verdana"/>
                  <a:cs typeface="+mn-cs"/>
                </a:rPr>
                <a:t>Harnessing</a:t>
              </a:r>
            </a:p>
            <a:p>
              <a:pPr defTabSz="504662">
                <a:spcBef>
                  <a:spcPts val="0"/>
                </a:spcBef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/>
                  <a:ea typeface="Verdana"/>
                  <a:cs typeface="+mn-cs"/>
                </a:rPr>
                <a:t>Solar PV Systems</a:t>
              </a:r>
            </a:p>
            <a:p>
              <a:pPr defTabSz="504662">
                <a:spcBef>
                  <a:spcPts val="0"/>
                </a:spcBef>
                <a:spcAft>
                  <a:spcPts val="969"/>
                </a:spcAft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5AC46CA-908E-4875-9451-68922CD617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132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89D3D-9BE1-7250-61DE-D0529DAAD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89F43745-7B01-F7B2-9792-747481C47FAF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1A9E3D9-FBC7-D3F5-05DB-DFA42A2BB019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E2A51B6-4BFA-32A3-AC0A-8FBCB2AE997F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CB03F72F-B6C7-444B-A561-C0D73D0ADADF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C6284F2-B7EF-DC7A-402F-B888EA45E9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017C24-FA08-42EC-B985-EF63CCE0FE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" t="928" r="41"/>
          <a:stretch>
            <a:fillRect/>
          </a:stretch>
        </p:blipFill>
        <p:spPr>
          <a:xfrm>
            <a:off x="0" y="0"/>
            <a:ext cx="12192000" cy="6855188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A378BC4-F47E-AC7B-E89D-4DB1FD102254}"/>
              </a:ext>
            </a:extLst>
          </p:cNvPr>
          <p:cNvSpPr/>
          <p:nvPr/>
        </p:nvSpPr>
        <p:spPr bwMode="auto">
          <a:xfrm>
            <a:off x="285125" y="6050943"/>
            <a:ext cx="181289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Cables</a:t>
            </a:r>
            <a:endParaRPr kumimoji="0" lang="en-ID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93A16A6-3C89-327E-20BD-7E52E8790A45}"/>
              </a:ext>
            </a:extLst>
          </p:cNvPr>
          <p:cNvSpPr/>
          <p:nvPr/>
        </p:nvSpPr>
        <p:spPr bwMode="auto">
          <a:xfrm>
            <a:off x="2647988" y="6050943"/>
            <a:ext cx="207508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Cable Glands</a:t>
            </a:r>
            <a:endParaRPr kumimoji="0" lang="en-ID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CE8E129-22F8-C6D2-20BC-9C301F581940}"/>
              </a:ext>
            </a:extLst>
          </p:cNvPr>
          <p:cNvSpPr/>
          <p:nvPr/>
        </p:nvSpPr>
        <p:spPr bwMode="auto">
          <a:xfrm>
            <a:off x="5058456" y="6050943"/>
            <a:ext cx="207508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Connectors</a:t>
            </a:r>
            <a:endParaRPr kumimoji="0" lang="en-ID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EB5EECC-3C4E-2C48-F1EE-7796455CB4F0}"/>
              </a:ext>
            </a:extLst>
          </p:cNvPr>
          <p:cNvSpPr/>
          <p:nvPr/>
        </p:nvSpPr>
        <p:spPr bwMode="auto">
          <a:xfrm>
            <a:off x="7468925" y="6050942"/>
            <a:ext cx="207508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Harnessing</a:t>
            </a:r>
            <a:endParaRPr kumimoji="0" lang="en-ID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8A182C3-BE86-7F94-D039-B64F86D71A4B}"/>
              </a:ext>
            </a:extLst>
          </p:cNvPr>
          <p:cNvSpPr/>
          <p:nvPr/>
        </p:nvSpPr>
        <p:spPr bwMode="auto">
          <a:xfrm>
            <a:off x="9921746" y="6050942"/>
            <a:ext cx="207508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Solar PV Systems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030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/>
          <p:nvPr/>
        </p:nvSpPr>
        <p:spPr>
          <a:xfrm>
            <a:off x="8584003" y="0"/>
            <a:ext cx="3607997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478" t="621" r="10348" b="1071"/>
          <a:stretch>
            <a:fillRect/>
          </a:stretch>
        </p:blipFill>
        <p:spPr bwMode="auto">
          <a:xfrm>
            <a:off x="4699822" y="-11047"/>
            <a:ext cx="3884181" cy="688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7" name="Group 26"/>
          <p:cNvGrpSpPr/>
          <p:nvPr/>
        </p:nvGrpSpPr>
        <p:grpSpPr>
          <a:xfrm>
            <a:off x="8816575" y="2655894"/>
            <a:ext cx="2553904" cy="1037298"/>
            <a:chOff x="941088" y="4550376"/>
            <a:chExt cx="2595496" cy="1037298"/>
          </a:xfrm>
        </p:grpSpPr>
        <p:sp>
          <p:nvSpPr>
            <p:cNvPr id="28" name="Rectangle 27"/>
            <p:cNvSpPr/>
            <p:nvPr/>
          </p:nvSpPr>
          <p:spPr>
            <a:xfrm>
              <a:off x="941088" y="4879788"/>
              <a:ext cx="2595496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>
                  <a:solidFill>
                    <a:schemeClr val="bg1"/>
                  </a:solidFill>
                  <a:latin typeface="Verdana"/>
                  <a:ea typeface="Verdana"/>
                </a:rPr>
                <a:t>S$200m</a:t>
              </a:r>
              <a:endParaRPr lang="en-US" sz="4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215304" y="4550376"/>
              <a:ext cx="1304329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</a:rPr>
                <a:t>turnover</a:t>
              </a:r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816575" y="1558137"/>
            <a:ext cx="1386918" cy="993745"/>
            <a:chOff x="9546135" y="965130"/>
            <a:chExt cx="1386918" cy="993745"/>
          </a:xfrm>
        </p:grpSpPr>
        <p:sp>
          <p:nvSpPr>
            <p:cNvPr id="32" name="Rectangle 31"/>
            <p:cNvSpPr/>
            <p:nvPr/>
          </p:nvSpPr>
          <p:spPr>
            <a:xfrm>
              <a:off x="9546135" y="965130"/>
              <a:ext cx="138691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170</a:t>
              </a:r>
              <a:endParaRPr lang="en-US" sz="4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9589272" y="1558765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cxnSp>
        <p:nvCxnSpPr>
          <p:cNvPr id="66" name="Straight Connector 65"/>
          <p:cNvCxnSpPr>
            <a:cxnSpLocks/>
          </p:cNvCxnSpPr>
          <p:nvPr/>
        </p:nvCxnSpPr>
        <p:spPr>
          <a:xfrm>
            <a:off x="455867" y="3183101"/>
            <a:ext cx="24417" cy="1986911"/>
          </a:xfrm>
          <a:prstGeom prst="line">
            <a:avLst/>
          </a:prstGeom>
          <a:ln w="19050">
            <a:solidFill>
              <a:srgbClr val="3EA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8894617" y="3832005"/>
            <a:ext cx="27639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8894616" y="4089250"/>
            <a:ext cx="27639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Brazil | China | </a:t>
            </a:r>
          </a:p>
          <a:p>
            <a:r>
              <a:rPr lang="en-US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Germany | India | Indonesia | Malaysia</a:t>
            </a:r>
          </a:p>
        </p:txBody>
      </p:sp>
      <p:sp>
        <p:nvSpPr>
          <p:cNvPr id="3" name="Rectangle 2"/>
          <p:cNvSpPr/>
          <p:nvPr/>
        </p:nvSpPr>
        <p:spPr>
          <a:xfrm>
            <a:off x="615899" y="3134751"/>
            <a:ext cx="3425127" cy="206723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 err="1">
                <a:solidFill>
                  <a:srgbClr val="002D72"/>
                </a:solidFill>
                <a:latin typeface="Verdana"/>
                <a:ea typeface="Verdana"/>
              </a:rPr>
              <a:t>Methylester</a:t>
            </a: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 (Biodiesel)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/>
                <a:ea typeface="Verdana"/>
              </a:rPr>
              <a:t>Edible Oil Refining</a:t>
            </a:r>
            <a:endParaRPr lang="en-US" sz="2000" dirty="0">
              <a:solidFill>
                <a:srgbClr val="002D72"/>
              </a:solidFill>
              <a:latin typeface="Verdana"/>
              <a:ea typeface="Verdana"/>
            </a:endParaRP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Fats Modification</a:t>
            </a:r>
            <a:endParaRPr lang="en-GB" sz="2000" dirty="0">
              <a:solidFill>
                <a:srgbClr val="002D72"/>
              </a:solidFill>
              <a:latin typeface="Verdana"/>
              <a:ea typeface="Verdana"/>
            </a:endParaRP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Oilseed Extraction</a:t>
            </a:r>
            <a:endParaRPr lang="en-GB" sz="2000" dirty="0">
              <a:solidFill>
                <a:srgbClr val="002D72"/>
              </a:solidFill>
              <a:latin typeface="Verdana"/>
              <a:ea typeface="Verdana"/>
            </a:endParaRP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Oleochemicals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40808" y="1492871"/>
            <a:ext cx="38841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INDUSTRIAL ENGINEERING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8A1FA0E-6A9C-4B88-B71A-3D9C3649BD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58"/>
          <a:stretch/>
        </p:blipFill>
        <p:spPr>
          <a:xfrm>
            <a:off x="288425" y="372532"/>
            <a:ext cx="1555234" cy="43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790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F13EB-DF32-BA22-EE6C-63914FD4A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01380C6C-1CBD-BA6A-F9B5-8780C89BD78B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1B1293F-37CF-8E95-9717-7ADE8403D494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7907D9D-33D0-905F-265A-5E7D0EE5FB5E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257A5A88-6FAD-FA22-EA39-6B37E01F5667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73209C9-D5D2-45C1-27AA-617818200F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066741-1E38-1BD4-39AC-BE85F88F71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r="8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3805935-ABA6-4912-E746-AF7DC0F50789}"/>
              </a:ext>
            </a:extLst>
          </p:cNvPr>
          <p:cNvSpPr/>
          <p:nvPr/>
        </p:nvSpPr>
        <p:spPr bwMode="auto">
          <a:xfrm>
            <a:off x="285125" y="6050943"/>
            <a:ext cx="181289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 err="1">
                <a:solidFill>
                  <a:schemeClr val="bg1"/>
                </a:solidFill>
                <a:latin typeface="Verdana"/>
                <a:ea typeface="Verdana"/>
              </a:rPr>
              <a:t>Methylester</a:t>
            </a: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 (Biodiesel)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8FCBACF-D2EE-E9FD-CADF-0C33C7378C43}"/>
              </a:ext>
            </a:extLst>
          </p:cNvPr>
          <p:cNvSpPr/>
          <p:nvPr/>
        </p:nvSpPr>
        <p:spPr bwMode="auto">
          <a:xfrm>
            <a:off x="2647988" y="6050943"/>
            <a:ext cx="207508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Edible Oil Refining</a:t>
            </a:r>
            <a:endParaRPr lang="en-US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080C680-E5D1-1618-67A2-D1950EF07A1C}"/>
              </a:ext>
            </a:extLst>
          </p:cNvPr>
          <p:cNvSpPr/>
          <p:nvPr/>
        </p:nvSpPr>
        <p:spPr bwMode="auto">
          <a:xfrm>
            <a:off x="5058456" y="6050942"/>
            <a:ext cx="207508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Fats Modification</a:t>
            </a:r>
            <a:endParaRPr lang="en-GB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07C104-9B37-C0E5-E2C2-81A13663D6C6}"/>
              </a:ext>
            </a:extLst>
          </p:cNvPr>
          <p:cNvSpPr/>
          <p:nvPr/>
        </p:nvSpPr>
        <p:spPr bwMode="auto">
          <a:xfrm>
            <a:off x="7468925" y="6050942"/>
            <a:ext cx="207508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Oilseed Extraction</a:t>
            </a:r>
            <a:endParaRPr lang="en-GB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465B19F-C34F-945F-9B59-5B3D66F76B7E}"/>
              </a:ext>
            </a:extLst>
          </p:cNvPr>
          <p:cNvSpPr/>
          <p:nvPr/>
        </p:nvSpPr>
        <p:spPr bwMode="auto">
          <a:xfrm>
            <a:off x="9921746" y="6050942"/>
            <a:ext cx="207508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Oleochemicals</a:t>
            </a:r>
          </a:p>
        </p:txBody>
      </p:sp>
    </p:spTree>
    <p:extLst>
      <p:ext uri="{BB962C8B-B14F-4D97-AF65-F5344CB8AC3E}">
        <p14:creationId xmlns:p14="http://schemas.microsoft.com/office/powerpoint/2010/main" val="3707560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>
          <a:xfrm>
            <a:off x="8604703" y="0"/>
            <a:ext cx="3587297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8816575" y="2631149"/>
            <a:ext cx="2553904" cy="1068610"/>
            <a:chOff x="661688" y="4609551"/>
            <a:chExt cx="2307728" cy="1068610"/>
          </a:xfrm>
        </p:grpSpPr>
        <p:sp>
          <p:nvSpPr>
            <p:cNvPr id="42" name="Rectangle 41"/>
            <p:cNvSpPr/>
            <p:nvPr/>
          </p:nvSpPr>
          <p:spPr>
            <a:xfrm>
              <a:off x="661688" y="4970275"/>
              <a:ext cx="2307728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>
                  <a:solidFill>
                    <a:schemeClr val="bg1"/>
                  </a:solidFill>
                  <a:latin typeface="Verdana"/>
                  <a:ea typeface="Verdana"/>
                </a:rPr>
                <a:t>S$320m</a:t>
              </a:r>
              <a:endParaRPr lang="en-US" sz="4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94629" y="4609551"/>
              <a:ext cx="1159716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</a:rPr>
                <a:t>turnover</a:t>
              </a:r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816577" y="1473580"/>
            <a:ext cx="1386918" cy="1060646"/>
            <a:chOff x="9546135" y="898229"/>
            <a:chExt cx="1273357" cy="1060646"/>
          </a:xfrm>
        </p:grpSpPr>
        <p:sp>
          <p:nvSpPr>
            <p:cNvPr id="46" name="Rectangle 45"/>
            <p:cNvSpPr/>
            <p:nvPr/>
          </p:nvSpPr>
          <p:spPr>
            <a:xfrm>
              <a:off x="9546135" y="898229"/>
              <a:ext cx="1273357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450</a:t>
              </a:r>
              <a:endParaRPr lang="en-US" sz="4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589272" y="1558765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cxnSp>
        <p:nvCxnSpPr>
          <p:cNvPr id="60" name="Straight Connector 59"/>
          <p:cNvCxnSpPr>
            <a:cxnSpLocks/>
          </p:cNvCxnSpPr>
          <p:nvPr/>
        </p:nvCxnSpPr>
        <p:spPr>
          <a:xfrm>
            <a:off x="429490" y="3062397"/>
            <a:ext cx="0" cy="958700"/>
          </a:xfrm>
          <a:prstGeom prst="line">
            <a:avLst/>
          </a:prstGeom>
          <a:ln w="19050">
            <a:solidFill>
              <a:srgbClr val="F21C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cxnSpLocks/>
          </p:cNvCxnSpPr>
          <p:nvPr/>
        </p:nvCxnSpPr>
        <p:spPr>
          <a:xfrm>
            <a:off x="8894617" y="3765503"/>
            <a:ext cx="30104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8815703" y="4021097"/>
            <a:ext cx="335891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/>
                <a:ea typeface="Verdana"/>
              </a:rPr>
              <a:t>Australia | Saudi Arabia | United Arab Emirates | United States </a:t>
            </a:r>
            <a:endParaRPr lang="en-US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45005" y="0"/>
            <a:ext cx="4159698" cy="6852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Rectangle 17"/>
          <p:cNvSpPr/>
          <p:nvPr/>
        </p:nvSpPr>
        <p:spPr>
          <a:xfrm>
            <a:off x="299810" y="1533951"/>
            <a:ext cx="33747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INDUSTRIAL GARNET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ECE8D8-8314-47DA-A5B9-6DC6B9C73A5B}"/>
              </a:ext>
            </a:extLst>
          </p:cNvPr>
          <p:cNvSpPr/>
          <p:nvPr/>
        </p:nvSpPr>
        <p:spPr>
          <a:xfrm>
            <a:off x="461272" y="3139072"/>
            <a:ext cx="3425127" cy="80534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Abrasive Blasting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Waterjet Cutting</a:t>
            </a:r>
            <a:endParaRPr lang="en-GB" sz="2000" dirty="0">
              <a:solidFill>
                <a:srgbClr val="002D72"/>
              </a:solidFill>
              <a:latin typeface="Verdana"/>
              <a:ea typeface="Verdana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CB8A4E8-FD61-48F2-A047-FC03243EFF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769" y="429305"/>
            <a:ext cx="1191903" cy="59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61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048F6-7223-0739-4A4C-86D06E78D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66F8AB21-1BF6-2CC6-45D3-CEEBB2A37456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4BB18B6-F2F8-F52E-07E1-F3CF8B4D6F6C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9754486-56FB-FF70-F2EC-4AAF3CFB4DED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AAA9BD99-EC44-E158-66EC-6325E17F9085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B770FA4-9C95-0C73-95E7-3FDA261A02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F5545B-A806-E488-F78B-A2A2FE4911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12"/>
            <a:ext cx="12192000" cy="6855188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B1CBE63-4DC5-694E-DCF1-BCC62B973ED9}"/>
              </a:ext>
            </a:extLst>
          </p:cNvPr>
          <p:cNvSpPr/>
          <p:nvPr/>
        </p:nvSpPr>
        <p:spPr bwMode="auto">
          <a:xfrm>
            <a:off x="3449744" y="6011186"/>
            <a:ext cx="2179779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Abrasive Blasting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E466254-DED4-971A-A2DE-426BF34E5B67}"/>
              </a:ext>
            </a:extLst>
          </p:cNvPr>
          <p:cNvSpPr/>
          <p:nvPr/>
        </p:nvSpPr>
        <p:spPr bwMode="auto">
          <a:xfrm>
            <a:off x="9403815" y="5959186"/>
            <a:ext cx="2179779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Waterjet Cutting</a:t>
            </a:r>
            <a:endParaRPr lang="en-GB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26417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43B8CC10-23BA-48D5-84B8-33468C4CE8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339" y="355247"/>
            <a:ext cx="2388349" cy="5488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0716" y="0"/>
            <a:ext cx="4486547" cy="6858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8589979" y="0"/>
            <a:ext cx="3602021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519199" y="2765386"/>
            <a:ext cx="3435320" cy="2749484"/>
            <a:chOff x="785207" y="2719770"/>
            <a:chExt cx="3435320" cy="2359924"/>
          </a:xfrm>
        </p:grpSpPr>
        <p:sp>
          <p:nvSpPr>
            <p:cNvPr id="7" name="Rectangle 6"/>
            <p:cNvSpPr/>
            <p:nvPr/>
          </p:nvSpPr>
          <p:spPr>
            <a:xfrm>
              <a:off x="792720" y="2719770"/>
              <a:ext cx="2355260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Coating &amp; Resins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793674" y="3708962"/>
              <a:ext cx="3193631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Performance Chemicals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785207" y="4749482"/>
              <a:ext cx="2418354" cy="33021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Plastics &amp; Rubber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92720" y="3038260"/>
              <a:ext cx="790729" cy="38472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/>
                  <a:ea typeface="Verdana"/>
                </a:rPr>
                <a:t>Feed</a:t>
              </a:r>
              <a:endParaRPr lang="en-US" sz="28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92720" y="3378038"/>
              <a:ext cx="797141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Food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85207" y="4040800"/>
              <a:ext cx="3435320" cy="3302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Personal Care</a:t>
              </a:r>
              <a:endParaRPr lang="en-US" sz="20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816575" y="2701496"/>
            <a:ext cx="2553904" cy="1038672"/>
            <a:chOff x="623588" y="4661816"/>
            <a:chExt cx="2290215" cy="1038672"/>
          </a:xfrm>
        </p:grpSpPr>
        <p:sp>
          <p:nvSpPr>
            <p:cNvPr id="15" name="Rectangle 14"/>
            <p:cNvSpPr/>
            <p:nvPr/>
          </p:nvSpPr>
          <p:spPr>
            <a:xfrm>
              <a:off x="623588" y="4992602"/>
              <a:ext cx="2290215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Verdana"/>
                  <a:ea typeface="Verdana"/>
                </a:rPr>
                <a:t>S$280m</a:t>
              </a:r>
              <a:endPara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747931" y="4661816"/>
              <a:ext cx="1150915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</a:rPr>
                <a:t>turnover</a:t>
              </a:r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816575" y="1567275"/>
            <a:ext cx="1386918" cy="985033"/>
            <a:chOff x="9546135" y="973842"/>
            <a:chExt cx="1386918" cy="985033"/>
          </a:xfrm>
        </p:grpSpPr>
        <p:sp>
          <p:nvSpPr>
            <p:cNvPr id="19" name="Rectangle 18"/>
            <p:cNvSpPr/>
            <p:nvPr/>
          </p:nvSpPr>
          <p:spPr>
            <a:xfrm>
              <a:off x="9546135" y="973842"/>
              <a:ext cx="138691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280</a:t>
              </a:r>
              <a:endParaRPr lang="en-US" sz="4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89272" y="1558765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cxnSp>
        <p:nvCxnSpPr>
          <p:cNvPr id="28" name="Straight Connector 27"/>
          <p:cNvCxnSpPr/>
          <p:nvPr/>
        </p:nvCxnSpPr>
        <p:spPr>
          <a:xfrm>
            <a:off x="8894617" y="3783585"/>
            <a:ext cx="27639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8835242" y="4039179"/>
            <a:ext cx="30084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Indonesia | Malaysia | Myanmar | Philippines | Singapore | Thailand | Vietnam</a:t>
            </a:r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417012" y="2762584"/>
            <a:ext cx="0" cy="2785905"/>
          </a:xfrm>
          <a:prstGeom prst="line">
            <a:avLst/>
          </a:prstGeom>
          <a:ln w="19050">
            <a:solidFill>
              <a:srgbClr val="013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248847" y="1537970"/>
            <a:ext cx="34579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INGREDIENTS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BFB4E5-9C96-4257-B999-2CA023B499CC}"/>
              </a:ext>
            </a:extLst>
          </p:cNvPr>
          <p:cNvSpPr/>
          <p:nvPr/>
        </p:nvSpPr>
        <p:spPr>
          <a:xfrm>
            <a:off x="519199" y="4717315"/>
            <a:ext cx="3435320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Pharmaceuticals</a:t>
            </a:r>
            <a:endParaRPr lang="en-US" sz="2000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036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9195F-595A-C967-B6AE-78DE322DD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04564512-E83C-5533-266F-388B68D37CC7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6F034CF-270D-E799-D5AF-55945A5D7826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EBEFDC7-6750-0556-C683-A880C492DC26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C0CB75ED-060A-635C-089C-D2C67C88B665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A5C091C-E243-147B-6BD4-E918707D64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093BFC-A173-3114-B18C-9AF43FD987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r="82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75CE0A-43C3-A5AD-C614-9C7A34147478}"/>
              </a:ext>
            </a:extLst>
          </p:cNvPr>
          <p:cNvSpPr/>
          <p:nvPr/>
        </p:nvSpPr>
        <p:spPr bwMode="auto">
          <a:xfrm>
            <a:off x="94252" y="6265623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Coating &amp; Resins</a:t>
            </a:r>
            <a:endParaRPr kumimoji="0" lang="en-ID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F4FB671-0E16-C8CD-9C6E-95EC95DC3748}"/>
              </a:ext>
            </a:extLst>
          </p:cNvPr>
          <p:cNvSpPr/>
          <p:nvPr/>
        </p:nvSpPr>
        <p:spPr bwMode="auto">
          <a:xfrm>
            <a:off x="1821009" y="6265622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Feed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D016AE6-BCB9-3EC6-1704-1E2C4CDBB583}"/>
              </a:ext>
            </a:extLst>
          </p:cNvPr>
          <p:cNvSpPr/>
          <p:nvPr/>
        </p:nvSpPr>
        <p:spPr bwMode="auto">
          <a:xfrm>
            <a:off x="3608065" y="6265622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Food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05D4D14-CDCF-7FD8-E977-C4C75ADF8C87}"/>
              </a:ext>
            </a:extLst>
          </p:cNvPr>
          <p:cNvSpPr/>
          <p:nvPr/>
        </p:nvSpPr>
        <p:spPr bwMode="auto">
          <a:xfrm>
            <a:off x="5351800" y="6265622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Performance Chemicals</a:t>
            </a:r>
            <a:endParaRPr kumimoji="0" lang="en-ID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E5D0A04-07C7-989C-3C25-12100F180E4A}"/>
              </a:ext>
            </a:extLst>
          </p:cNvPr>
          <p:cNvSpPr/>
          <p:nvPr/>
        </p:nvSpPr>
        <p:spPr bwMode="auto">
          <a:xfrm>
            <a:off x="7095535" y="6265622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Personal Care</a:t>
            </a:r>
            <a:endParaRPr kumimoji="0" lang="en-ID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E422AC-EDC0-7BE4-018F-D56C09B9582F}"/>
              </a:ext>
            </a:extLst>
          </p:cNvPr>
          <p:cNvSpPr/>
          <p:nvPr/>
        </p:nvSpPr>
        <p:spPr bwMode="auto">
          <a:xfrm>
            <a:off x="8735750" y="6265622"/>
            <a:ext cx="1721783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Pharmaceuticals</a:t>
            </a:r>
            <a:endParaRPr lang="en-US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E4552F4-DA7F-CA3B-C87D-46EED25FBEC1}"/>
              </a:ext>
            </a:extLst>
          </p:cNvPr>
          <p:cNvSpPr/>
          <p:nvPr/>
        </p:nvSpPr>
        <p:spPr bwMode="auto">
          <a:xfrm>
            <a:off x="10575396" y="6265624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Plastics &amp; Rubber</a:t>
            </a:r>
          </a:p>
        </p:txBody>
      </p:sp>
    </p:spTree>
    <p:extLst>
      <p:ext uri="{BB962C8B-B14F-4D97-AF65-F5344CB8AC3E}">
        <p14:creationId xmlns:p14="http://schemas.microsoft.com/office/powerpoint/2010/main" val="2716329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4747" y="0"/>
            <a:ext cx="4411428" cy="6858000"/>
          </a:xfrm>
          <a:prstGeom prst="rect">
            <a:avLst/>
          </a:prstGeom>
        </p:spPr>
      </p:pic>
      <p:sp>
        <p:nvSpPr>
          <p:cNvPr id="62" name="Rectangle 61"/>
          <p:cNvSpPr/>
          <p:nvPr/>
        </p:nvSpPr>
        <p:spPr>
          <a:xfrm>
            <a:off x="8604703" y="0"/>
            <a:ext cx="3587297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8816575" y="2631149"/>
            <a:ext cx="2553904" cy="1068610"/>
            <a:chOff x="661688" y="4609551"/>
            <a:chExt cx="2307728" cy="1068610"/>
          </a:xfrm>
        </p:grpSpPr>
        <p:sp>
          <p:nvSpPr>
            <p:cNvPr id="42" name="Rectangle 41"/>
            <p:cNvSpPr/>
            <p:nvPr/>
          </p:nvSpPr>
          <p:spPr>
            <a:xfrm>
              <a:off x="661688" y="4970275"/>
              <a:ext cx="2307728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>
                  <a:solidFill>
                    <a:schemeClr val="bg1"/>
                  </a:solidFill>
                  <a:latin typeface="Verdana"/>
                  <a:ea typeface="Verdana"/>
                </a:rPr>
                <a:t>S$230m</a:t>
              </a:r>
              <a:endParaRPr lang="en-US" sz="4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94629" y="4609551"/>
              <a:ext cx="1159716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</a:rPr>
                <a:t>turnover</a:t>
              </a:r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816577" y="1473580"/>
            <a:ext cx="1386918" cy="1060646"/>
            <a:chOff x="9546135" y="898229"/>
            <a:chExt cx="1273357" cy="1060646"/>
          </a:xfrm>
        </p:grpSpPr>
        <p:sp>
          <p:nvSpPr>
            <p:cNvPr id="46" name="Rectangle 45"/>
            <p:cNvSpPr/>
            <p:nvPr/>
          </p:nvSpPr>
          <p:spPr>
            <a:xfrm>
              <a:off x="9546135" y="898229"/>
              <a:ext cx="1273357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710</a:t>
              </a:r>
              <a:endParaRPr lang="en-US" sz="4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589272" y="1558765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cxnSp>
        <p:nvCxnSpPr>
          <p:cNvPr id="60" name="Straight Connector 59"/>
          <p:cNvCxnSpPr>
            <a:cxnSpLocks/>
          </p:cNvCxnSpPr>
          <p:nvPr/>
        </p:nvCxnSpPr>
        <p:spPr>
          <a:xfrm>
            <a:off x="412557" y="3337233"/>
            <a:ext cx="0" cy="1153898"/>
          </a:xfrm>
          <a:prstGeom prst="line">
            <a:avLst/>
          </a:prstGeom>
          <a:ln w="19050">
            <a:solidFill>
              <a:srgbClr val="F21C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cxnSpLocks/>
          </p:cNvCxnSpPr>
          <p:nvPr/>
        </p:nvCxnSpPr>
        <p:spPr>
          <a:xfrm>
            <a:off x="8894617" y="3765503"/>
            <a:ext cx="30104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8815703" y="4021097"/>
            <a:ext cx="3358911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/>
                <a:ea typeface="Verdana"/>
              </a:rPr>
              <a:t>Mongolia</a:t>
            </a:r>
            <a:endParaRPr lang="en-US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6438" y="1261951"/>
            <a:ext cx="37013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MOBILITY, INDUSTRY &amp; BEVERAGE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ECE8D8-8314-47DA-A5B9-6DC6B9C73A5B}"/>
              </a:ext>
            </a:extLst>
          </p:cNvPr>
          <p:cNvSpPr/>
          <p:nvPr/>
        </p:nvSpPr>
        <p:spPr>
          <a:xfrm>
            <a:off x="480553" y="3337233"/>
            <a:ext cx="3425127" cy="164660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Automotive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Beverage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Industrial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endParaRPr lang="en-GB" sz="2000" dirty="0">
              <a:solidFill>
                <a:srgbClr val="002D72"/>
              </a:solidFill>
              <a:latin typeface="Verdana"/>
              <a:ea typeface="Verdana"/>
            </a:endParaRPr>
          </a:p>
        </p:txBody>
      </p:sp>
      <p:pic>
        <p:nvPicPr>
          <p:cNvPr id="20" name="Picture 8">
            <a:extLst>
              <a:ext uri="{FF2B5EF4-FFF2-40B4-BE49-F238E27FC236}">
                <a16:creationId xmlns:a16="http://schemas.microsoft.com/office/drawing/2014/main" id="{0DECBFAF-0F19-4D2B-90CA-A940F4AB1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2557" y="376518"/>
            <a:ext cx="1016158" cy="48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231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3D1E2-6A98-561B-D867-1B89C1B49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44579472-88A1-ED47-2E47-2A9735FB1B01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21B6D44-DD58-D797-0CBC-AB4E2F858F36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778210B-F7C5-66A0-D24A-E3B8A08D6314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518CC397-761B-4381-54A9-0687890B4CEC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E3C9EBD-755C-3601-DC8B-1E75FB89A58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53E822-475A-B6B5-369A-5347E972B8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r="82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B6558C4-B8C1-7ADB-8D88-3212AE5E978A}"/>
              </a:ext>
            </a:extLst>
          </p:cNvPr>
          <p:cNvSpPr/>
          <p:nvPr/>
        </p:nvSpPr>
        <p:spPr bwMode="auto">
          <a:xfrm>
            <a:off x="2184282" y="6249725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Automotive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E27B495-3694-B894-58CA-F681FE00A6AD}"/>
              </a:ext>
            </a:extLst>
          </p:cNvPr>
          <p:cNvSpPr/>
          <p:nvPr/>
        </p:nvSpPr>
        <p:spPr bwMode="auto">
          <a:xfrm>
            <a:off x="6503165" y="6249724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Beverage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7F9262A-F93C-FAD6-9C64-F239BB08532E}"/>
              </a:ext>
            </a:extLst>
          </p:cNvPr>
          <p:cNvSpPr/>
          <p:nvPr/>
        </p:nvSpPr>
        <p:spPr bwMode="auto">
          <a:xfrm>
            <a:off x="10051735" y="6229844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Industrial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711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CBC669ED-4082-49FD-AD7C-A06352DA1F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339" y="355247"/>
            <a:ext cx="2388349" cy="548899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429127" y="0"/>
            <a:ext cx="446056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Rectangle 55"/>
          <p:cNvSpPr/>
          <p:nvPr/>
        </p:nvSpPr>
        <p:spPr>
          <a:xfrm>
            <a:off x="8606259" y="0"/>
            <a:ext cx="3585741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533400" y="2955374"/>
            <a:ext cx="3048232" cy="1595032"/>
            <a:chOff x="820664" y="3267123"/>
            <a:chExt cx="3048232" cy="1595032"/>
          </a:xfrm>
        </p:grpSpPr>
        <p:sp>
          <p:nvSpPr>
            <p:cNvPr id="51" name="Rectangle 50"/>
            <p:cNvSpPr/>
            <p:nvPr/>
          </p:nvSpPr>
          <p:spPr>
            <a:xfrm>
              <a:off x="822225" y="3267123"/>
              <a:ext cx="1952779" cy="38472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>
                  <a:solidFill>
                    <a:srgbClr val="002D72"/>
                  </a:solidFill>
                  <a:latin typeface="Verdana"/>
                  <a:ea typeface="Verdana"/>
                </a:rPr>
                <a:t>Bottles &amp; Jars</a:t>
              </a:r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822225" y="4477434"/>
              <a:ext cx="2846741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Protective Packaging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820664" y="3676481"/>
              <a:ext cx="3048232" cy="8053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US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Engineered Foam</a:t>
              </a:r>
            </a:p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US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Foam Components</a:t>
              </a:r>
            </a:p>
          </p:txBody>
        </p:sp>
      </p:grpSp>
      <p:cxnSp>
        <p:nvCxnSpPr>
          <p:cNvPr id="54" name="Straight Connector 53"/>
          <p:cNvCxnSpPr/>
          <p:nvPr/>
        </p:nvCxnSpPr>
        <p:spPr>
          <a:xfrm>
            <a:off x="420761" y="2958501"/>
            <a:ext cx="0" cy="1520825"/>
          </a:xfrm>
          <a:prstGeom prst="line">
            <a:avLst/>
          </a:prstGeom>
          <a:ln w="19050">
            <a:solidFill>
              <a:srgbClr val="013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8894617" y="4133386"/>
            <a:ext cx="27639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8835242" y="4388980"/>
            <a:ext cx="31564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Indonesia | Malaysia | Singapore | Vietnam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8816575" y="1758372"/>
            <a:ext cx="1991251" cy="1014673"/>
            <a:chOff x="9546135" y="993048"/>
            <a:chExt cx="1991251" cy="1014673"/>
          </a:xfrm>
        </p:grpSpPr>
        <p:sp>
          <p:nvSpPr>
            <p:cNvPr id="68" name="Rectangle 67"/>
            <p:cNvSpPr/>
            <p:nvPr/>
          </p:nvSpPr>
          <p:spPr>
            <a:xfrm>
              <a:off x="9546135" y="993048"/>
              <a:ext cx="1991251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1,350</a:t>
              </a:r>
              <a:endParaRPr lang="en-US" sz="4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9589272" y="1607611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8816575" y="2955374"/>
            <a:ext cx="2817086" cy="1052427"/>
            <a:chOff x="661688" y="4565893"/>
            <a:chExt cx="2371919" cy="1052427"/>
          </a:xfrm>
        </p:grpSpPr>
        <p:sp>
          <p:nvSpPr>
            <p:cNvPr id="72" name="Rectangle 71"/>
            <p:cNvSpPr/>
            <p:nvPr/>
          </p:nvSpPr>
          <p:spPr>
            <a:xfrm>
              <a:off x="661688" y="4910434"/>
              <a:ext cx="2150324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>
                  <a:solidFill>
                    <a:schemeClr val="bg1"/>
                  </a:solidFill>
                  <a:latin typeface="Verdana"/>
                  <a:ea typeface="Verdana"/>
                </a:rPr>
                <a:t>S$130m</a:t>
              </a:r>
              <a:endParaRPr lang="en-US" sz="4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750179" y="4565893"/>
              <a:ext cx="128342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turnover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323859" y="1533951"/>
            <a:ext cx="29754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PACKAGING</a:t>
            </a:r>
          </a:p>
        </p:txBody>
      </p:sp>
    </p:spTree>
    <p:extLst>
      <p:ext uri="{BB962C8B-B14F-4D97-AF65-F5344CB8AC3E}">
        <p14:creationId xmlns:p14="http://schemas.microsoft.com/office/powerpoint/2010/main" val="985948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DC8B1-9B0B-B907-7E8E-0FD96CEE6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6ACB8052-8F4F-B13E-9B63-29BC030EEE64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B90F900-EC59-A292-F00B-6903B4CF79E4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54DE84D-D663-CFFB-E0E1-696CA9F69AC8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3D6E0293-AB9B-EDBB-E130-A076208B9FEF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B0A643E-E7ED-E4A2-6745-7528947FB2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080127-79CF-DEDF-74BB-E80126C020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60C2B21-3C35-0333-F371-C68709D85B24}"/>
              </a:ext>
            </a:extLst>
          </p:cNvPr>
          <p:cNvSpPr/>
          <p:nvPr/>
        </p:nvSpPr>
        <p:spPr bwMode="auto">
          <a:xfrm>
            <a:off x="427044" y="6194065"/>
            <a:ext cx="16800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Bottles &amp; Jars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3D5E51-77E5-7B3D-47D9-13051119577E}"/>
              </a:ext>
            </a:extLst>
          </p:cNvPr>
          <p:cNvSpPr/>
          <p:nvPr/>
        </p:nvSpPr>
        <p:spPr bwMode="auto">
          <a:xfrm>
            <a:off x="3433962" y="6194065"/>
            <a:ext cx="1980876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Engineered Foam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8C87836-E017-B18D-59BC-007BD2CDB77D}"/>
              </a:ext>
            </a:extLst>
          </p:cNvPr>
          <p:cNvSpPr/>
          <p:nvPr/>
        </p:nvSpPr>
        <p:spPr bwMode="auto">
          <a:xfrm>
            <a:off x="6550872" y="6194064"/>
            <a:ext cx="2092195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Foam Components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D5E9481-D2E0-C118-7D59-379809A3CF39}"/>
              </a:ext>
            </a:extLst>
          </p:cNvPr>
          <p:cNvSpPr/>
          <p:nvPr/>
        </p:nvSpPr>
        <p:spPr bwMode="auto">
          <a:xfrm>
            <a:off x="9485907" y="6148853"/>
            <a:ext cx="2393340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Protective Packaging</a:t>
            </a:r>
          </a:p>
        </p:txBody>
      </p:sp>
    </p:spTree>
    <p:extLst>
      <p:ext uri="{BB962C8B-B14F-4D97-AF65-F5344CB8AC3E}">
        <p14:creationId xmlns:p14="http://schemas.microsoft.com/office/powerpoint/2010/main" val="2475857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A8D7FE4-FB83-4E07-BE52-490F7776D8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339" y="355247"/>
            <a:ext cx="2388349" cy="548899"/>
          </a:xfrm>
          <a:prstGeom prst="rect">
            <a:avLst/>
          </a:prstGeom>
        </p:spPr>
      </p:pic>
      <p:sp>
        <p:nvSpPr>
          <p:cNvPr id="62" name="Rectangle 61"/>
          <p:cNvSpPr/>
          <p:nvPr/>
        </p:nvSpPr>
        <p:spPr>
          <a:xfrm>
            <a:off x="8604703" y="0"/>
            <a:ext cx="3587297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8816575" y="2631149"/>
            <a:ext cx="2553904" cy="1068610"/>
            <a:chOff x="661688" y="4609551"/>
            <a:chExt cx="2307729" cy="1068610"/>
          </a:xfrm>
        </p:grpSpPr>
        <p:sp>
          <p:nvSpPr>
            <p:cNvPr id="42" name="Rectangle 41"/>
            <p:cNvSpPr/>
            <p:nvPr/>
          </p:nvSpPr>
          <p:spPr>
            <a:xfrm>
              <a:off x="661688" y="4970275"/>
              <a:ext cx="2307729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>
                  <a:solidFill>
                    <a:schemeClr val="bg1"/>
                  </a:solidFill>
                  <a:latin typeface="Verdana"/>
                  <a:ea typeface="Verdana"/>
                </a:rPr>
                <a:t>S$240m</a:t>
              </a:r>
              <a:endParaRPr lang="en-US" sz="4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94629" y="4609551"/>
              <a:ext cx="1159716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</a:rPr>
                <a:t>turnover</a:t>
              </a:r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816577" y="1473580"/>
            <a:ext cx="1386918" cy="1060646"/>
            <a:chOff x="9546135" y="898229"/>
            <a:chExt cx="1273357" cy="1060646"/>
          </a:xfrm>
        </p:grpSpPr>
        <p:sp>
          <p:nvSpPr>
            <p:cNvPr id="46" name="Rectangle 45"/>
            <p:cNvSpPr/>
            <p:nvPr/>
          </p:nvSpPr>
          <p:spPr>
            <a:xfrm>
              <a:off x="9546135" y="898229"/>
              <a:ext cx="1273357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800</a:t>
              </a:r>
              <a:endParaRPr lang="en-US" sz="4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589272" y="1558765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sp>
        <p:nvSpPr>
          <p:cNvPr id="54" name="Rectangle 53"/>
          <p:cNvSpPr/>
          <p:nvPr/>
        </p:nvSpPr>
        <p:spPr>
          <a:xfrm>
            <a:off x="533671" y="2631149"/>
            <a:ext cx="3678206" cy="206723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/>
                <a:ea typeface="Verdana"/>
              </a:rPr>
              <a:t>Industrial Services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/>
                <a:ea typeface="Verdana"/>
              </a:rPr>
              <a:t>Material Handling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/>
                <a:ea typeface="Verdana"/>
              </a:rPr>
              <a:t>Offshore &amp; Marine Cables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/>
                <a:ea typeface="Verdana"/>
              </a:rPr>
              <a:t>Pumps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/>
                <a:ea typeface="Verdana"/>
              </a:rPr>
              <a:t>Turf &amp; Irrigation</a:t>
            </a:r>
          </a:p>
        </p:txBody>
      </p:sp>
      <p:cxnSp>
        <p:nvCxnSpPr>
          <p:cNvPr id="60" name="Straight Connector 59"/>
          <p:cNvCxnSpPr>
            <a:cxnSpLocks/>
          </p:cNvCxnSpPr>
          <p:nvPr/>
        </p:nvCxnSpPr>
        <p:spPr>
          <a:xfrm>
            <a:off x="429490" y="2633522"/>
            <a:ext cx="0" cy="2064860"/>
          </a:xfrm>
          <a:prstGeom prst="line">
            <a:avLst/>
          </a:prstGeom>
          <a:ln w="19050">
            <a:solidFill>
              <a:srgbClr val="013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cxnSpLocks/>
          </p:cNvCxnSpPr>
          <p:nvPr/>
        </p:nvCxnSpPr>
        <p:spPr>
          <a:xfrm>
            <a:off x="8894617" y="3765503"/>
            <a:ext cx="30104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8815703" y="4021097"/>
            <a:ext cx="3358911" cy="150810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/>
                <a:ea typeface="Verdana"/>
              </a:rPr>
              <a:t>Australia | China </a:t>
            </a:r>
            <a:r>
              <a:rPr lang="en-US" sz="1800">
                <a:solidFill>
                  <a:schemeClr val="bg1"/>
                </a:solidFill>
                <a:latin typeface="Verdana"/>
                <a:ea typeface="Verdana"/>
                <a:cs typeface="+mn-lt"/>
              </a:rPr>
              <a:t>|</a:t>
            </a:r>
            <a:r>
              <a:rPr lang="en-US" sz="1800">
                <a:solidFill>
                  <a:schemeClr val="bg1"/>
                </a:solidFill>
                <a:latin typeface="Verdana"/>
                <a:ea typeface="Verdana"/>
              </a:rPr>
              <a:t> </a:t>
            </a:r>
          </a:p>
          <a:p>
            <a:r>
              <a:rPr lang="en-US" sz="1800">
                <a:solidFill>
                  <a:schemeClr val="bg1"/>
                </a:solidFill>
                <a:latin typeface="Verdana"/>
                <a:ea typeface="Verdana"/>
              </a:rPr>
              <a:t>Indonesia | Malaysia | Myanmar | Philippines | Singapore | Thailand | Vietnam </a:t>
            </a:r>
            <a:endParaRPr lang="en-US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22877" y="0"/>
            <a:ext cx="4181826" cy="6870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Rectangle 17"/>
          <p:cNvSpPr/>
          <p:nvPr/>
        </p:nvSpPr>
        <p:spPr>
          <a:xfrm>
            <a:off x="299810" y="1533951"/>
            <a:ext cx="33297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1315769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15A29-48D8-862D-05F4-0226F7FBB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5E38863B-1CDC-6C52-DDB2-A0A519C86631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144127A-1704-A399-AF9C-A5AC3FC22D76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CD5A007-9117-BE7C-E603-B548A90DF282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0BEA94CE-069B-ED76-B346-8DE901B886CD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3FE6E9E-0B28-CC4A-3D9E-EAE95E06919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CDA49E-44E8-6304-3258-6EDDB7BEAB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237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47D0372-0FA1-4D6E-915E-D59608593EB4}"/>
              </a:ext>
            </a:extLst>
          </p:cNvPr>
          <p:cNvSpPr/>
          <p:nvPr/>
        </p:nvSpPr>
        <p:spPr bwMode="auto">
          <a:xfrm>
            <a:off x="371384" y="6178162"/>
            <a:ext cx="179932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Industrial Services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6D37B51-CCF5-3E1D-19F6-E0993314A948}"/>
              </a:ext>
            </a:extLst>
          </p:cNvPr>
          <p:cNvSpPr/>
          <p:nvPr/>
        </p:nvSpPr>
        <p:spPr bwMode="auto">
          <a:xfrm>
            <a:off x="2797857" y="6115877"/>
            <a:ext cx="179932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Material Handling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7BE1DCF-B250-0E01-EB96-1836F480FC0A}"/>
              </a:ext>
            </a:extLst>
          </p:cNvPr>
          <p:cNvSpPr/>
          <p:nvPr/>
        </p:nvSpPr>
        <p:spPr bwMode="auto">
          <a:xfrm>
            <a:off x="5196338" y="6115876"/>
            <a:ext cx="179932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Offshore &amp; Marine Cables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951E889-DD06-561C-339F-2F97474BB0F4}"/>
              </a:ext>
            </a:extLst>
          </p:cNvPr>
          <p:cNvSpPr/>
          <p:nvPr/>
        </p:nvSpPr>
        <p:spPr bwMode="auto">
          <a:xfrm>
            <a:off x="7594819" y="6148853"/>
            <a:ext cx="179932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Pumps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0411F34-B932-FC4E-B97D-016C56051D90}"/>
              </a:ext>
            </a:extLst>
          </p:cNvPr>
          <p:cNvSpPr/>
          <p:nvPr/>
        </p:nvSpPr>
        <p:spPr bwMode="auto">
          <a:xfrm>
            <a:off x="10021294" y="6115875"/>
            <a:ext cx="179932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Turf &amp; Irrigation</a:t>
            </a:r>
          </a:p>
        </p:txBody>
      </p:sp>
    </p:spTree>
    <p:extLst>
      <p:ext uri="{BB962C8B-B14F-4D97-AF65-F5344CB8AC3E}">
        <p14:creationId xmlns:p14="http://schemas.microsoft.com/office/powerpoint/2010/main" val="1331787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7CF905C-9BF7-1C10-DE5B-407A02D0E59B}"/>
              </a:ext>
            </a:extLst>
          </p:cNvPr>
          <p:cNvSpPr/>
          <p:nvPr/>
        </p:nvSpPr>
        <p:spPr>
          <a:xfrm>
            <a:off x="-123264" y="4312808"/>
            <a:ext cx="2311838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>
                <a:latin typeface="Verdana"/>
                <a:ea typeface="Verdana"/>
              </a:rPr>
              <a:t>Hans Michael </a:t>
            </a:r>
            <a:r>
              <a:rPr lang="en-US" sz="1200" b="1" dirty="0" err="1">
                <a:latin typeface="Verdana"/>
                <a:ea typeface="Verdana"/>
              </a:rPr>
              <a:t>Jebsen</a:t>
            </a:r>
            <a:endParaRPr lang="en-US" sz="1200" b="1" dirty="0">
              <a:latin typeface="Verdana"/>
              <a:ea typeface="Verdana"/>
            </a:endParaRPr>
          </a:p>
          <a:p>
            <a:pPr algn="ctr"/>
            <a:r>
              <a:rPr lang="en-US" sz="1000" dirty="0">
                <a:latin typeface="Verdana"/>
                <a:ea typeface="Verdana"/>
              </a:rPr>
              <a:t>Chairman </a:t>
            </a:r>
          </a:p>
          <a:p>
            <a:pPr algn="ctr"/>
            <a:r>
              <a:rPr lang="en-US" sz="1000" dirty="0" err="1">
                <a:latin typeface="Verdana"/>
                <a:ea typeface="Verdana"/>
              </a:rPr>
              <a:t>Jebsen</a:t>
            </a:r>
            <a:r>
              <a:rPr lang="en-US" sz="1000" dirty="0">
                <a:latin typeface="Verdana"/>
                <a:ea typeface="Verdana"/>
              </a:rPr>
              <a:t> &amp; Co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2A1097-02D9-5EA8-A8D1-BBD74E6226E9}"/>
              </a:ext>
            </a:extLst>
          </p:cNvPr>
          <p:cNvSpPr/>
          <p:nvPr/>
        </p:nvSpPr>
        <p:spPr>
          <a:xfrm>
            <a:off x="10249266" y="4312808"/>
            <a:ext cx="1713091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</a:rPr>
              <a:t>Euleen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 Goh</a:t>
            </a:r>
          </a:p>
          <a:p>
            <a:pPr algn="ctr"/>
            <a:r>
              <a:rPr lang="en-US" sz="1000" dirty="0">
                <a:latin typeface="Verdana"/>
                <a:ea typeface="Verdana"/>
              </a:rPr>
              <a:t>Director</a:t>
            </a:r>
            <a:endParaRPr lang="en-US" sz="1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sz="1000" dirty="0" err="1">
                <a:latin typeface="Verdana"/>
                <a:ea typeface="Verdana"/>
              </a:rPr>
              <a:t>Jebsen</a:t>
            </a:r>
            <a:r>
              <a:rPr lang="en-US" sz="1000" dirty="0">
                <a:latin typeface="Verdana"/>
                <a:ea typeface="Verdana"/>
              </a:rPr>
              <a:t> &amp; Jessen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558A61-3E34-45AF-1DA8-5E7EEF0CECEF}"/>
              </a:ext>
            </a:extLst>
          </p:cNvPr>
          <p:cNvSpPr/>
          <p:nvPr/>
        </p:nvSpPr>
        <p:spPr>
          <a:xfrm>
            <a:off x="2172629" y="4312808"/>
            <a:ext cx="1814506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Heinrich Jessen</a:t>
            </a:r>
          </a:p>
          <a:p>
            <a:pPr algn="ctr"/>
            <a:r>
              <a:rPr lang="en-US" sz="1000" dirty="0">
                <a:latin typeface="Verdana"/>
                <a:ea typeface="Verdana"/>
              </a:rPr>
              <a:t>Chairman </a:t>
            </a:r>
          </a:p>
          <a:p>
            <a:pPr algn="ctr"/>
            <a:r>
              <a:rPr lang="en-US" sz="1000" dirty="0" err="1">
                <a:latin typeface="Verdana"/>
                <a:ea typeface="Verdana"/>
              </a:rPr>
              <a:t>Jebsen</a:t>
            </a:r>
            <a:r>
              <a:rPr lang="en-US" sz="1000" dirty="0">
                <a:latin typeface="Verdana"/>
                <a:ea typeface="Verdana"/>
              </a:rPr>
              <a:t> &amp; Jessen 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636C84-4B26-ED9E-57FD-92126A63A44D}"/>
              </a:ext>
            </a:extLst>
          </p:cNvPr>
          <p:cNvSpPr/>
          <p:nvPr/>
        </p:nvSpPr>
        <p:spPr>
          <a:xfrm>
            <a:off x="4163897" y="4312810"/>
            <a:ext cx="1843883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Per Magnusson</a:t>
            </a:r>
          </a:p>
          <a:p>
            <a:pPr algn="ctr"/>
            <a:r>
              <a:rPr lang="en-US" sz="1000" dirty="0">
                <a:latin typeface="Verdana"/>
                <a:ea typeface="Verdana"/>
              </a:rPr>
              <a:t>Group CEO </a:t>
            </a:r>
            <a:endParaRPr lang="en-US" sz="10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algn="ctr"/>
            <a:r>
              <a:rPr lang="en-US" sz="1000" dirty="0" err="1">
                <a:latin typeface="Verdana"/>
                <a:ea typeface="Verdana"/>
              </a:rPr>
              <a:t>Jebsen</a:t>
            </a:r>
            <a:r>
              <a:rPr lang="en-US" sz="1000" dirty="0">
                <a:latin typeface="Verdana"/>
                <a:ea typeface="Verdana"/>
              </a:rPr>
              <a:t> &amp; Jessen </a:t>
            </a:r>
            <a:endParaRPr lang="en-US" sz="10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44029-3DC3-1415-601F-FCF024C4C45B}"/>
              </a:ext>
            </a:extLst>
          </p:cNvPr>
          <p:cNvSpPr/>
          <p:nvPr/>
        </p:nvSpPr>
        <p:spPr>
          <a:xfrm>
            <a:off x="5965064" y="4302998"/>
            <a:ext cx="2322596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de-DE" sz="1200" b="1" dirty="0">
                <a:latin typeface="Verdana" panose="020B0604030504040204" pitchFamily="34" charset="0"/>
                <a:ea typeface="Verdana" panose="020B0604030504040204" pitchFamily="34" charset="0"/>
              </a:rPr>
              <a:t>Fritz Graf von der Schulenburg</a:t>
            </a:r>
          </a:p>
          <a:p>
            <a:pPr algn="ctr"/>
            <a:r>
              <a:rPr lang="en-US" sz="1000" dirty="0">
                <a:latin typeface="Verdana"/>
                <a:ea typeface="Verdana"/>
              </a:rPr>
              <a:t>Managing Partner </a:t>
            </a:r>
            <a:endParaRPr lang="en-US" sz="1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sz="1000" dirty="0" err="1">
                <a:latin typeface="Verdana"/>
                <a:ea typeface="Verdana"/>
              </a:rPr>
              <a:t>Jebsen</a:t>
            </a:r>
            <a:r>
              <a:rPr lang="en-US" sz="1000" dirty="0">
                <a:latin typeface="Verdana"/>
                <a:ea typeface="Verdana"/>
              </a:rPr>
              <a:t> &amp; Jessen Hamburg</a:t>
            </a:r>
            <a:endParaRPr lang="en-US" dirty="0"/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56FC0294-81AE-C772-1CC2-ED9CB3863C15}"/>
              </a:ext>
            </a:extLst>
          </p:cNvPr>
          <p:cNvSpPr txBox="1"/>
          <p:nvPr/>
        </p:nvSpPr>
        <p:spPr>
          <a:xfrm>
            <a:off x="566058" y="590168"/>
            <a:ext cx="521531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SG" sz="2800" b="1">
                <a:solidFill>
                  <a:srgbClr val="002D72"/>
                </a:solidFill>
                <a:latin typeface="Verdana"/>
                <a:ea typeface="Verdana"/>
              </a:rPr>
              <a:t>BOARD OF DIRECTORS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8178" y="1990646"/>
            <a:ext cx="2423408" cy="2162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1440" y="2075009"/>
            <a:ext cx="2106745" cy="2096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47557" y="2120393"/>
            <a:ext cx="1843883" cy="1876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498F690A-C6AC-A3CB-76A3-EB6662145A2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64" y="2120392"/>
            <a:ext cx="1982497" cy="1940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155F047-41B8-4D4C-AE66-11E67DD424E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0880" y="2139078"/>
            <a:ext cx="1869861" cy="1850836"/>
          </a:xfrm>
          <a:prstGeom prst="ellipse">
            <a:avLst/>
          </a:prstGeom>
          <a:ln w="63500" cap="rnd">
            <a:noFill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86D9D0E-5133-4BD3-B27B-027F4B32742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8675" y="2146441"/>
            <a:ext cx="1874996" cy="1850836"/>
          </a:xfrm>
          <a:prstGeom prst="ellipse">
            <a:avLst/>
          </a:prstGeom>
          <a:ln w="63500" cap="rnd">
            <a:noFill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32B3E01-5DB8-4D11-B938-3D372B008DC5}"/>
              </a:ext>
            </a:extLst>
          </p:cNvPr>
          <p:cNvSpPr/>
          <p:nvPr/>
        </p:nvSpPr>
        <p:spPr>
          <a:xfrm>
            <a:off x="8188920" y="4312808"/>
            <a:ext cx="1814506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Chui Tau Siong</a:t>
            </a:r>
          </a:p>
          <a:p>
            <a:pPr algn="ctr"/>
            <a:r>
              <a:rPr lang="en-US" sz="1000" dirty="0">
                <a:latin typeface="Verdana"/>
                <a:ea typeface="Verdana"/>
              </a:rPr>
              <a:t>Director</a:t>
            </a:r>
            <a:br>
              <a:rPr lang="en-US" sz="1000" dirty="0">
                <a:latin typeface="Verdana"/>
                <a:ea typeface="Verdana"/>
              </a:rPr>
            </a:br>
            <a:r>
              <a:rPr lang="en-US" sz="1000" dirty="0" err="1">
                <a:latin typeface="Verdana"/>
                <a:ea typeface="Verdana"/>
              </a:rPr>
              <a:t>Jebsen</a:t>
            </a:r>
            <a:r>
              <a:rPr lang="en-US" sz="1000" dirty="0">
                <a:latin typeface="Verdana"/>
                <a:ea typeface="Verdana"/>
              </a:rPr>
              <a:t> &amp; Jessen</a:t>
            </a:r>
          </a:p>
        </p:txBody>
      </p:sp>
    </p:spTree>
    <p:extLst>
      <p:ext uri="{BB962C8B-B14F-4D97-AF65-F5344CB8AC3E}">
        <p14:creationId xmlns:p14="http://schemas.microsoft.com/office/powerpoint/2010/main" val="37304356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6">
            <a:extLst>
              <a:ext uri="{FF2B5EF4-FFF2-40B4-BE49-F238E27FC236}">
                <a16:creationId xmlns:a16="http://schemas.microsoft.com/office/drawing/2014/main" id="{A432445D-FAA4-984A-3162-73E58D270096}"/>
              </a:ext>
            </a:extLst>
          </p:cNvPr>
          <p:cNvSpPr txBox="1">
            <a:spLocks/>
          </p:cNvSpPr>
          <p:nvPr/>
        </p:nvSpPr>
        <p:spPr>
          <a:xfrm>
            <a:off x="625884" y="602999"/>
            <a:ext cx="6445025" cy="52322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28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EXECUTIVE BOARD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AAB94BF-BF61-4C13-8DB0-1082BEB4C6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95704" y="1182979"/>
            <a:ext cx="2168434" cy="50869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D53B92-853C-4023-936D-8AAACBC832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6904" y="1237510"/>
            <a:ext cx="1675288" cy="5086977"/>
          </a:xfrm>
          <a:prstGeom prst="rect">
            <a:avLst/>
          </a:prstGeom>
        </p:spPr>
      </p:pic>
      <p:sp>
        <p:nvSpPr>
          <p:cNvPr id="7" name="Title 36">
            <a:extLst>
              <a:ext uri="{FF2B5EF4-FFF2-40B4-BE49-F238E27FC236}">
                <a16:creationId xmlns:a16="http://schemas.microsoft.com/office/drawing/2014/main" id="{B0117FE9-6EF5-D85D-373E-3AAB626DB923}"/>
              </a:ext>
            </a:extLst>
          </p:cNvPr>
          <p:cNvSpPr txBox="1">
            <a:spLocks/>
          </p:cNvSpPr>
          <p:nvPr/>
        </p:nvSpPr>
        <p:spPr>
          <a:xfrm>
            <a:off x="7481495" y="3411666"/>
            <a:ext cx="2860004" cy="104644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800" b="1" dirty="0">
                <a:solidFill>
                  <a:srgbClr val="002D72"/>
                </a:solidFill>
                <a:latin typeface="Verdana"/>
                <a:ea typeface="Verdana"/>
              </a:rPr>
              <a:t>Per Magnusson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  <a:latin typeface="Verdana"/>
                <a:ea typeface="Verdana"/>
              </a:rPr>
              <a:t>Group CEO</a:t>
            </a:r>
            <a:endParaRPr lang="en-US" sz="1200" dirty="0">
              <a:solidFill>
                <a:srgbClr val="000000"/>
              </a:solidFill>
              <a:latin typeface="Verdana"/>
              <a:ea typeface="Verdana"/>
              <a:cs typeface="Calibri"/>
            </a:endParaRPr>
          </a:p>
          <a:p>
            <a:pPr algn="ctr"/>
            <a:r>
              <a:rPr lang="en-US" sz="1200" dirty="0" err="1">
                <a:solidFill>
                  <a:srgbClr val="000000"/>
                </a:solidFill>
                <a:latin typeface="Verdana"/>
                <a:ea typeface="Verdana"/>
              </a:rPr>
              <a:t>Jebsen</a:t>
            </a:r>
            <a:r>
              <a:rPr lang="en-US" sz="1200" dirty="0">
                <a:solidFill>
                  <a:srgbClr val="000000"/>
                </a:solidFill>
                <a:latin typeface="Verdana"/>
                <a:ea typeface="Verdana"/>
              </a:rPr>
              <a:t> &amp; Jessen</a:t>
            </a:r>
            <a:endParaRPr lang="en-US" sz="1200" dirty="0">
              <a:solidFill>
                <a:srgbClr val="000000"/>
              </a:solidFill>
              <a:latin typeface="Verdana"/>
              <a:ea typeface="Verdana"/>
              <a:cs typeface="Calibri"/>
            </a:endParaRPr>
          </a:p>
          <a:p>
            <a:pPr algn="ctr"/>
            <a:endParaRPr lang="en-US" sz="2000" b="1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Title 36">
            <a:extLst>
              <a:ext uri="{FF2B5EF4-FFF2-40B4-BE49-F238E27FC236}">
                <a16:creationId xmlns:a16="http://schemas.microsoft.com/office/drawing/2014/main" id="{F9286DFD-5EE3-3ADE-46C5-56D9D1CAD3A4}"/>
              </a:ext>
            </a:extLst>
          </p:cNvPr>
          <p:cNvSpPr txBox="1">
            <a:spLocks/>
          </p:cNvSpPr>
          <p:nvPr/>
        </p:nvSpPr>
        <p:spPr>
          <a:xfrm>
            <a:off x="1672816" y="3411666"/>
            <a:ext cx="3016133" cy="73866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800" b="1" dirty="0">
                <a:solidFill>
                  <a:srgbClr val="002D72"/>
                </a:solidFill>
                <a:latin typeface="Verdana"/>
                <a:ea typeface="Verdana"/>
              </a:rPr>
              <a:t>Heinrich Jessen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  <a:latin typeface="Verdana"/>
                <a:ea typeface="Verdana"/>
              </a:rPr>
              <a:t>Chairman</a:t>
            </a:r>
            <a:endParaRPr lang="en-US" sz="1200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sz="1200" dirty="0" err="1">
                <a:solidFill>
                  <a:srgbClr val="000000"/>
                </a:solidFill>
                <a:latin typeface="Verdana"/>
                <a:ea typeface="Verdana"/>
              </a:rPr>
              <a:t>Jebsen</a:t>
            </a:r>
            <a:r>
              <a:rPr lang="en-US" sz="1200" dirty="0">
                <a:solidFill>
                  <a:srgbClr val="000000"/>
                </a:solidFill>
                <a:latin typeface="Verdana"/>
                <a:ea typeface="Verdana"/>
              </a:rPr>
              <a:t> &amp; Jessen</a:t>
            </a:r>
            <a:endParaRPr lang="en-US" sz="1400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460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6">
            <a:extLst>
              <a:ext uri="{FF2B5EF4-FFF2-40B4-BE49-F238E27FC236}">
                <a16:creationId xmlns:a16="http://schemas.microsoft.com/office/drawing/2014/main" id="{E527241D-75D3-F60D-408D-9C5E636CD357}"/>
              </a:ext>
            </a:extLst>
          </p:cNvPr>
          <p:cNvSpPr txBox="1">
            <a:spLocks/>
          </p:cNvSpPr>
          <p:nvPr/>
        </p:nvSpPr>
        <p:spPr>
          <a:xfrm>
            <a:off x="625884" y="602999"/>
            <a:ext cx="6876129" cy="4801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rgbClr val="002D72"/>
                </a:solidFill>
                <a:latin typeface="Verdana"/>
                <a:ea typeface="Verdana"/>
              </a:rPr>
              <a:t>EXECUTIVE MANAGEMENT TEAM</a:t>
            </a:r>
            <a:endParaRPr lang="en-US" sz="2800" b="1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CF905C-9BF7-1C10-DE5B-407A02D0E59B}"/>
              </a:ext>
            </a:extLst>
          </p:cNvPr>
          <p:cNvSpPr/>
          <p:nvPr/>
        </p:nvSpPr>
        <p:spPr>
          <a:xfrm>
            <a:off x="6295672" y="3012718"/>
            <a:ext cx="2283371" cy="6771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1100" b="1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 Magnusson</a:t>
            </a:r>
          </a:p>
          <a:p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Group CEO, </a:t>
            </a:r>
            <a:r>
              <a:rPr lang="en-US" sz="900" dirty="0" err="1">
                <a:latin typeface="Verdana" panose="020B0604030504040204" pitchFamily="34" charset="0"/>
                <a:ea typeface="Verdana" panose="020B0604030504040204" pitchFamily="34" charset="0"/>
              </a:rPr>
              <a:t>Jebsen</a:t>
            </a:r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 &amp; Jessen</a:t>
            </a:r>
          </a:p>
          <a:p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CEO, Technology</a:t>
            </a:r>
          </a:p>
          <a:p>
            <a:endParaRPr lang="en-US" sz="900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BA0B8E-C5DA-4ABE-9E80-C63BA8CBC75E}"/>
              </a:ext>
            </a:extLst>
          </p:cNvPr>
          <p:cNvSpPr/>
          <p:nvPr/>
        </p:nvSpPr>
        <p:spPr>
          <a:xfrm>
            <a:off x="4481704" y="3012718"/>
            <a:ext cx="1656523" cy="6924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1100" b="1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Heinrich Jessen</a:t>
            </a:r>
          </a:p>
          <a:p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Chairman</a:t>
            </a:r>
          </a:p>
          <a:p>
            <a:r>
              <a:rPr lang="en-US" sz="900" dirty="0" err="1">
                <a:latin typeface="Verdana" panose="020B0604030504040204" pitchFamily="34" charset="0"/>
                <a:ea typeface="Verdana" panose="020B0604030504040204" pitchFamily="34" charset="0"/>
              </a:rPr>
              <a:t>Jebsen</a:t>
            </a:r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 &amp; Jessen</a:t>
            </a:r>
          </a:p>
          <a:p>
            <a:endParaRPr lang="en-US" sz="1000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46B32B-D519-4F41-8DE7-30EBF1156A93}"/>
              </a:ext>
            </a:extLst>
          </p:cNvPr>
          <p:cNvGrpSpPr/>
          <p:nvPr/>
        </p:nvGrpSpPr>
        <p:grpSpPr>
          <a:xfrm>
            <a:off x="4267727" y="1173392"/>
            <a:ext cx="3450345" cy="1844059"/>
            <a:chOff x="4051668" y="1083130"/>
            <a:chExt cx="3450345" cy="184405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8602C87-B666-412E-BC75-4D57DCAE8D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51668" y="1264787"/>
              <a:ext cx="1793822" cy="160064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8" name="Picture 7" descr="A picture containing clothing, person, person, suit&#10;&#10;Description automatically generated">
              <a:extLst>
                <a:ext uri="{FF2B5EF4-FFF2-40B4-BE49-F238E27FC236}">
                  <a16:creationId xmlns:a16="http://schemas.microsoft.com/office/drawing/2014/main" id="{870738DC-FB87-4E5A-9391-4177251D1E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45490" y="1083130"/>
              <a:ext cx="1656523" cy="1844059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8945765" y="3840550"/>
            <a:ext cx="1475604" cy="2500639"/>
            <a:chOff x="7762307" y="3806854"/>
            <a:chExt cx="1475604" cy="2500639"/>
          </a:xfrm>
        </p:grpSpPr>
        <p:pic>
          <p:nvPicPr>
            <p:cNvPr id="7" name="Picture 7" descr="A picture containing clothing, person, person, suit&#10;&#10;Description automatically generated">
              <a:extLst>
                <a:ext uri="{FF2B5EF4-FFF2-40B4-BE49-F238E27FC236}">
                  <a16:creationId xmlns:a16="http://schemas.microsoft.com/office/drawing/2014/main" id="{4A5BC3A7-7995-4B38-A733-D1B7879974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62307" y="3806854"/>
              <a:ext cx="1475604" cy="221561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7CF905C-9BF7-1C10-DE5B-407A02D0E59B}"/>
                </a:ext>
              </a:extLst>
            </p:cNvPr>
            <p:cNvSpPr/>
            <p:nvPr/>
          </p:nvSpPr>
          <p:spPr>
            <a:xfrm>
              <a:off x="7865381" y="5461107"/>
              <a:ext cx="1157684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Viktor </a:t>
              </a:r>
              <a:r>
                <a:rPr lang="en-US" sz="1100" b="1" dirty="0" err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Leendertz</a:t>
              </a:r>
              <a:endParaRPr lang="en-US" sz="1100" b="1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CFO</a:t>
              </a:r>
            </a:p>
            <a:p>
              <a:r>
                <a:rPr lang="en-US" sz="900" dirty="0" err="1">
                  <a:latin typeface="Verdana" panose="020B0604030504040204" pitchFamily="34" charset="0"/>
                  <a:ea typeface="Verdana" panose="020B0604030504040204" pitchFamily="34" charset="0"/>
                </a:rPr>
                <a:t>Jebsen</a:t>
              </a:r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 &amp; Jessen</a:t>
              </a:r>
            </a:p>
            <a:p>
              <a:endParaRPr lang="en-US" sz="9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0421369" y="3882984"/>
            <a:ext cx="1485483" cy="2438600"/>
            <a:chOff x="9249692" y="3849288"/>
            <a:chExt cx="1485483" cy="2438600"/>
          </a:xfrm>
        </p:grpSpPr>
        <p:pic>
          <p:nvPicPr>
            <p:cNvPr id="20" name="Picture 7" descr="A picture containing clothing, person, person, suit&#10;&#10;Description automatically generated">
              <a:extLst>
                <a:ext uri="{FF2B5EF4-FFF2-40B4-BE49-F238E27FC236}">
                  <a16:creationId xmlns:a16="http://schemas.microsoft.com/office/drawing/2014/main" id="{03084A9C-75CA-4860-8CD9-C0372931D5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8215"/>
            <a:stretch/>
          </p:blipFill>
          <p:spPr>
            <a:xfrm>
              <a:off x="9249692" y="3849288"/>
              <a:ext cx="1485483" cy="210353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7CF905C-9BF7-1C10-DE5B-407A02D0E59B}"/>
                </a:ext>
              </a:extLst>
            </p:cNvPr>
            <p:cNvSpPr/>
            <p:nvPr/>
          </p:nvSpPr>
          <p:spPr>
            <a:xfrm>
              <a:off x="9347558" y="5441502"/>
              <a:ext cx="1157683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Olivia </a:t>
              </a:r>
              <a:br>
                <a:rPr lang="en-US" sz="1100" b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</a:br>
              <a:r>
                <a:rPr lang="en-US" sz="1100" b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Chua</a:t>
              </a:r>
            </a:p>
            <a:p>
              <a:r>
                <a:rPr lang="en-US" sz="900">
                  <a:latin typeface="Verdana" panose="020B0604030504040204" pitchFamily="34" charset="0"/>
                  <a:ea typeface="Verdana" panose="020B0604030504040204" pitchFamily="34" charset="0"/>
                </a:rPr>
                <a:t>CHRO</a:t>
              </a:r>
            </a:p>
            <a:p>
              <a:r>
                <a:rPr lang="en-US" sz="900">
                  <a:latin typeface="Verdana" panose="020B0604030504040204" pitchFamily="34" charset="0"/>
                  <a:ea typeface="Verdana" panose="020B0604030504040204" pitchFamily="34" charset="0"/>
                </a:rPr>
                <a:t>Jebsen &amp; Jessen</a:t>
              </a:r>
            </a:p>
            <a:p>
              <a:endParaRPr lang="en-US" sz="90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241160" y="3901842"/>
            <a:ext cx="1484886" cy="2571859"/>
            <a:chOff x="227245" y="3869917"/>
            <a:chExt cx="1484886" cy="2571859"/>
          </a:xfrm>
        </p:grpSpPr>
        <p:pic>
          <p:nvPicPr>
            <p:cNvPr id="17" name="Picture 7" descr="A picture containing clothing, person, person, suit&#10;&#10;Description automatically generated">
              <a:extLst>
                <a:ext uri="{FF2B5EF4-FFF2-40B4-BE49-F238E27FC236}">
                  <a16:creationId xmlns:a16="http://schemas.microsoft.com/office/drawing/2014/main" id="{9688518B-DEF2-4DDE-803A-4D669E4B88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7245" y="3869917"/>
              <a:ext cx="1484886" cy="160848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7CF905C-9BF7-1C10-DE5B-407A02D0E59B}"/>
                </a:ext>
              </a:extLst>
            </p:cNvPr>
            <p:cNvSpPr/>
            <p:nvPr/>
          </p:nvSpPr>
          <p:spPr>
            <a:xfrm>
              <a:off x="391269" y="5441502"/>
              <a:ext cx="1080000" cy="100027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Marc von Grabowski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CEO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Connectivity Solutions</a:t>
              </a:r>
            </a:p>
            <a:p>
              <a:endParaRPr lang="en-US" sz="10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76876" y="3911079"/>
            <a:ext cx="1653846" cy="2406025"/>
            <a:chOff x="1746578" y="3851101"/>
            <a:chExt cx="1653846" cy="240602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0811CD1-0682-4458-9F71-572334C10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46578" y="3851101"/>
              <a:ext cx="1653846" cy="1549360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DA25F9E-0B44-4F60-9231-6B0411BEB715}"/>
                </a:ext>
              </a:extLst>
            </p:cNvPr>
            <p:cNvSpPr/>
            <p:nvPr/>
          </p:nvSpPr>
          <p:spPr>
            <a:xfrm>
              <a:off x="1925099" y="5441518"/>
              <a:ext cx="1080000" cy="81560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Grant Cox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CEO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Industrial Garnet</a:t>
              </a:r>
            </a:p>
            <a:p>
              <a:endParaRPr lang="en-US" sz="9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804169" y="3876489"/>
            <a:ext cx="1514041" cy="2430336"/>
            <a:chOff x="6302140" y="3857552"/>
            <a:chExt cx="1514041" cy="2430336"/>
          </a:xfrm>
        </p:grpSpPr>
        <p:pic>
          <p:nvPicPr>
            <p:cNvPr id="28" name="Picture 7" descr="A picture containing clothing, person, person, suit&#10;&#10;Description automatically generated">
              <a:extLst>
                <a:ext uri="{FF2B5EF4-FFF2-40B4-BE49-F238E27FC236}">
                  <a16:creationId xmlns:a16="http://schemas.microsoft.com/office/drawing/2014/main" id="{42EE500C-08B5-46A8-A530-E7F42D3C2D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02140" y="3857552"/>
              <a:ext cx="1514041" cy="164624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CF905C-9BF7-1C10-DE5B-407A02D0E59B}"/>
                </a:ext>
              </a:extLst>
            </p:cNvPr>
            <p:cNvSpPr/>
            <p:nvPr/>
          </p:nvSpPr>
          <p:spPr>
            <a:xfrm>
              <a:off x="6441125" y="5441502"/>
              <a:ext cx="1080000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Chui </a:t>
              </a:r>
              <a:b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</a:br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Tau Siong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CEO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Packaging</a:t>
              </a:r>
            </a:p>
            <a:p>
              <a:endParaRPr lang="en-US" sz="9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742465" y="3901842"/>
            <a:ext cx="1375145" cy="2753799"/>
            <a:chOff x="4904282" y="3841865"/>
            <a:chExt cx="1375145" cy="2753799"/>
          </a:xfrm>
        </p:grpSpPr>
        <p:pic>
          <p:nvPicPr>
            <p:cNvPr id="29" name="Picture 7" descr="A picture containing clothing, person, person, suit&#10;&#10;Description automatically generated">
              <a:extLst>
                <a:ext uri="{FF2B5EF4-FFF2-40B4-BE49-F238E27FC236}">
                  <a16:creationId xmlns:a16="http://schemas.microsoft.com/office/drawing/2014/main" id="{81F686F4-E747-4E8C-A14F-8CFFEC6995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04282" y="3841865"/>
              <a:ext cx="1375145" cy="158398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7CF905C-9BF7-1C10-DE5B-407A02D0E59B}"/>
                </a:ext>
              </a:extLst>
            </p:cNvPr>
            <p:cNvSpPr/>
            <p:nvPr/>
          </p:nvSpPr>
          <p:spPr>
            <a:xfrm>
              <a:off x="4924811" y="5441502"/>
              <a:ext cx="1080000" cy="115416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Martin Overgaard Hansen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CEO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Industrial Engineering</a:t>
              </a:r>
            </a:p>
            <a:p>
              <a:endParaRPr lang="en-US" sz="9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62310" y="3892003"/>
            <a:ext cx="1449784" cy="2440490"/>
            <a:chOff x="3334883" y="3847398"/>
            <a:chExt cx="1449784" cy="2440490"/>
          </a:xfrm>
        </p:grpSpPr>
        <p:pic>
          <p:nvPicPr>
            <p:cNvPr id="30" name="Picture 7" descr="A picture containing clothing, person, person, suit&#10;&#10;Description automatically generated">
              <a:extLst>
                <a:ext uri="{FF2B5EF4-FFF2-40B4-BE49-F238E27FC236}">
                  <a16:creationId xmlns:a16="http://schemas.microsoft.com/office/drawing/2014/main" id="{4D2504D5-4BF1-44E7-AAD0-97B495F781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34883" y="3847398"/>
              <a:ext cx="1449784" cy="161832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7CF905C-9BF7-1C10-DE5B-407A02D0E59B}"/>
                </a:ext>
              </a:extLst>
            </p:cNvPr>
            <p:cNvSpPr/>
            <p:nvPr/>
          </p:nvSpPr>
          <p:spPr>
            <a:xfrm>
              <a:off x="3456852" y="5441502"/>
              <a:ext cx="1080000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Lim </a:t>
              </a:r>
              <a:br>
                <a:rPr lang="en-US" sz="1100" b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</a:br>
              <a:r>
                <a:rPr lang="en-US" sz="1100" b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Siew Tin</a:t>
              </a:r>
            </a:p>
            <a:p>
              <a:r>
                <a:rPr lang="en-US" sz="900">
                  <a:latin typeface="Verdana" panose="020B0604030504040204" pitchFamily="34" charset="0"/>
                  <a:ea typeface="Verdana" panose="020B0604030504040204" pitchFamily="34" charset="0"/>
                </a:rPr>
                <a:t>CEO</a:t>
              </a:r>
            </a:p>
            <a:p>
              <a:r>
                <a:rPr lang="en-US" sz="900">
                  <a:latin typeface="Verdana" panose="020B0604030504040204" pitchFamily="34" charset="0"/>
                  <a:ea typeface="Verdana" panose="020B0604030504040204" pitchFamily="34" charset="0"/>
                </a:rPr>
                <a:t>Ingredients</a:t>
              </a:r>
            </a:p>
            <a:p>
              <a:endParaRPr lang="en-US" sz="90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84896BE-96DE-4F35-97DD-0044AD3D462C}"/>
              </a:ext>
            </a:extLst>
          </p:cNvPr>
          <p:cNvGrpSpPr/>
          <p:nvPr/>
        </p:nvGrpSpPr>
        <p:grpSpPr>
          <a:xfrm>
            <a:off x="7688099" y="4035215"/>
            <a:ext cx="1272605" cy="2417294"/>
            <a:chOff x="7718072" y="4005501"/>
            <a:chExt cx="1272605" cy="2417294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CE8F033-E185-4A97-BA83-2EBDF2A01FF2}"/>
                </a:ext>
              </a:extLst>
            </p:cNvPr>
            <p:cNvSpPr/>
            <p:nvPr/>
          </p:nvSpPr>
          <p:spPr>
            <a:xfrm>
              <a:off x="7781850" y="5468688"/>
              <a:ext cx="117331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Mark Gabel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CEO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Mobility, Industry &amp; Beverage </a:t>
              </a:r>
            </a:p>
            <a:p>
              <a:endParaRPr lang="en-US" sz="9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61EFD34A-B6D8-4584-870B-E0CDC9F03E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8072" y="4005501"/>
              <a:ext cx="1272605" cy="1334406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12250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70110-DEAA-1013-4BA5-778CC76F6F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b="1">
                <a:solidFill>
                  <a:srgbClr val="002D72"/>
                </a:solidFill>
                <a:latin typeface="Verdana"/>
                <a:ea typeface="Verdana"/>
              </a:rPr>
              <a:t>CORPORATE TEAM</a:t>
            </a:r>
            <a:endParaRPr lang="en-US" b="1">
              <a:solidFill>
                <a:srgbClr val="002D7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7A36967-3111-E903-9278-595E1D886B7D}"/>
              </a:ext>
            </a:extLst>
          </p:cNvPr>
          <p:cNvSpPr/>
          <p:nvPr/>
        </p:nvSpPr>
        <p:spPr>
          <a:xfrm>
            <a:off x="3612036" y="1213605"/>
            <a:ext cx="2763864" cy="50934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002C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800" b="1">
                <a:latin typeface="Verdana"/>
                <a:ea typeface="Verdana"/>
              </a:rPr>
              <a:t>Executive Board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0444699-A5E6-6718-8FAD-2D0B6657EC7D}"/>
              </a:ext>
            </a:extLst>
          </p:cNvPr>
          <p:cNvSpPr/>
          <p:nvPr/>
        </p:nvSpPr>
        <p:spPr>
          <a:xfrm>
            <a:off x="1432759" y="2110446"/>
            <a:ext cx="2179277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>
                <a:latin typeface="Verdana"/>
                <a:ea typeface="Verdana"/>
              </a:rPr>
              <a:t>Chief Human Resources Officer 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C86FB61-A3BC-E905-1898-956182CF3DEC}"/>
              </a:ext>
            </a:extLst>
          </p:cNvPr>
          <p:cNvSpPr/>
          <p:nvPr/>
        </p:nvSpPr>
        <p:spPr>
          <a:xfrm>
            <a:off x="6375902" y="2103511"/>
            <a:ext cx="2179276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>
                <a:latin typeface="Verdana"/>
                <a:ea typeface="Verdana"/>
              </a:rPr>
              <a:t>Chief Financial Officer </a:t>
            </a:r>
            <a:endParaRPr lang="en-US" sz="1400" b="1" dirty="0">
              <a:latin typeface="Verdana"/>
              <a:ea typeface="Lato"/>
              <a:cs typeface="Lato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918327B-D32A-F71E-36BF-54F03BB3DA35}"/>
              </a:ext>
            </a:extLst>
          </p:cNvPr>
          <p:cNvSpPr/>
          <p:nvPr/>
        </p:nvSpPr>
        <p:spPr>
          <a:xfrm>
            <a:off x="3991037" y="2985288"/>
            <a:ext cx="1326513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Group ITC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03213D0-F6D5-DFDD-28EE-BAE76C46406E}"/>
              </a:ext>
            </a:extLst>
          </p:cNvPr>
          <p:cNvSpPr/>
          <p:nvPr/>
        </p:nvSpPr>
        <p:spPr>
          <a:xfrm>
            <a:off x="5389859" y="2985288"/>
            <a:ext cx="1326513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>
                <a:latin typeface="Verdana"/>
                <a:ea typeface="Verdana"/>
              </a:rPr>
              <a:t>Group Finance &amp; Treasury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0DA5D93-9568-7C27-99B1-11C44234B7A7}"/>
              </a:ext>
            </a:extLst>
          </p:cNvPr>
          <p:cNvSpPr/>
          <p:nvPr/>
        </p:nvSpPr>
        <p:spPr>
          <a:xfrm>
            <a:off x="6802284" y="2982367"/>
            <a:ext cx="1326513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Group Corporate &amp; Legal Affairs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660EDF9-16B8-180B-E882-7EF200CFFF33}"/>
              </a:ext>
            </a:extLst>
          </p:cNvPr>
          <p:cNvSpPr/>
          <p:nvPr/>
        </p:nvSpPr>
        <p:spPr>
          <a:xfrm>
            <a:off x="9703293" y="2977732"/>
            <a:ext cx="1326513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>
                <a:latin typeface="Verdana"/>
                <a:ea typeface="Verdana"/>
              </a:rPr>
              <a:t>Group Audit &amp; Taxation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B8CA0CE-1DBF-B943-B800-AD591A925DE5}"/>
              </a:ext>
            </a:extLst>
          </p:cNvPr>
          <p:cNvSpPr/>
          <p:nvPr/>
        </p:nvSpPr>
        <p:spPr>
          <a:xfrm>
            <a:off x="4017046" y="3671871"/>
            <a:ext cx="1298074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Development</a:t>
            </a:r>
          </a:p>
        </p:txBody>
      </p:sp>
      <p:sp>
        <p:nvSpPr>
          <p:cNvPr id="15" name="Rectangle: Rounded Corners 17">
            <a:extLst>
              <a:ext uri="{FF2B5EF4-FFF2-40B4-BE49-F238E27FC236}">
                <a16:creationId xmlns:a16="http://schemas.microsoft.com/office/drawing/2014/main" id="{ED31EA9A-6049-517B-6CED-32939E57A974}"/>
              </a:ext>
            </a:extLst>
          </p:cNvPr>
          <p:cNvSpPr/>
          <p:nvPr/>
        </p:nvSpPr>
        <p:spPr>
          <a:xfrm>
            <a:off x="4017108" y="4369479"/>
            <a:ext cx="1300440" cy="563776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IT Support &amp; Admin</a:t>
            </a:r>
          </a:p>
        </p:txBody>
      </p:sp>
      <p:sp>
        <p:nvSpPr>
          <p:cNvPr id="16" name="Rectangle: Rounded Corners 18">
            <a:extLst>
              <a:ext uri="{FF2B5EF4-FFF2-40B4-BE49-F238E27FC236}">
                <a16:creationId xmlns:a16="http://schemas.microsoft.com/office/drawing/2014/main" id="{083A2CA3-BFA3-7EC0-1F58-8E40D3A50225}"/>
              </a:ext>
            </a:extLst>
          </p:cNvPr>
          <p:cNvSpPr/>
          <p:nvPr/>
        </p:nvSpPr>
        <p:spPr>
          <a:xfrm>
            <a:off x="4017348" y="5119135"/>
            <a:ext cx="1309642" cy="661747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Network Support &amp; Admin</a:t>
            </a:r>
          </a:p>
        </p:txBody>
      </p:sp>
      <p:sp>
        <p:nvSpPr>
          <p:cNvPr id="17" name="Rectangle: Rounded Corners 19">
            <a:extLst>
              <a:ext uri="{FF2B5EF4-FFF2-40B4-BE49-F238E27FC236}">
                <a16:creationId xmlns:a16="http://schemas.microsoft.com/office/drawing/2014/main" id="{917B7966-7DC1-8E54-211C-642D554F7D14}"/>
              </a:ext>
            </a:extLst>
          </p:cNvPr>
          <p:cNvSpPr/>
          <p:nvPr/>
        </p:nvSpPr>
        <p:spPr>
          <a:xfrm>
            <a:off x="4027706" y="5966762"/>
            <a:ext cx="1300440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SAP Support</a:t>
            </a:r>
          </a:p>
        </p:txBody>
      </p:sp>
      <p:sp>
        <p:nvSpPr>
          <p:cNvPr id="18" name="Rectangle: Rounded Corners 20">
            <a:extLst>
              <a:ext uri="{FF2B5EF4-FFF2-40B4-BE49-F238E27FC236}">
                <a16:creationId xmlns:a16="http://schemas.microsoft.com/office/drawing/2014/main" id="{F84C6CC1-CD56-76F0-9DE4-C3834D270F14}"/>
              </a:ext>
            </a:extLst>
          </p:cNvPr>
          <p:cNvSpPr/>
          <p:nvPr/>
        </p:nvSpPr>
        <p:spPr>
          <a:xfrm>
            <a:off x="1432760" y="2977732"/>
            <a:ext cx="1516015" cy="516904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>
                <a:latin typeface="Verdana"/>
                <a:ea typeface="Verdana"/>
              </a:rPr>
              <a:t>Corp Comms &amp; Employee Experience</a:t>
            </a:r>
          </a:p>
        </p:txBody>
      </p:sp>
      <p:sp>
        <p:nvSpPr>
          <p:cNvPr id="19" name="Rectangle: Rounded Corners 21">
            <a:extLst>
              <a:ext uri="{FF2B5EF4-FFF2-40B4-BE49-F238E27FC236}">
                <a16:creationId xmlns:a16="http://schemas.microsoft.com/office/drawing/2014/main" id="{095A5138-ADBA-BDF8-F4CE-4008144DF9A2}"/>
              </a:ext>
            </a:extLst>
          </p:cNvPr>
          <p:cNvSpPr/>
          <p:nvPr/>
        </p:nvSpPr>
        <p:spPr>
          <a:xfrm>
            <a:off x="1432760" y="3673869"/>
            <a:ext cx="1516015" cy="516904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Rewards</a:t>
            </a:r>
          </a:p>
        </p:txBody>
      </p:sp>
      <p:sp>
        <p:nvSpPr>
          <p:cNvPr id="20" name="Rectangle: Rounded Corners 22">
            <a:extLst>
              <a:ext uri="{FF2B5EF4-FFF2-40B4-BE49-F238E27FC236}">
                <a16:creationId xmlns:a16="http://schemas.microsoft.com/office/drawing/2014/main" id="{B190C9E7-CEB5-5CAC-BFD2-D694E7469220}"/>
              </a:ext>
            </a:extLst>
          </p:cNvPr>
          <p:cNvSpPr/>
          <p:nvPr/>
        </p:nvSpPr>
        <p:spPr>
          <a:xfrm>
            <a:off x="1432760" y="4370007"/>
            <a:ext cx="1516015" cy="523860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>
                <a:latin typeface="Verdana"/>
                <a:ea typeface="Verdana"/>
              </a:rPr>
              <a:t>Talent</a:t>
            </a:r>
          </a:p>
        </p:txBody>
      </p:sp>
      <p:sp>
        <p:nvSpPr>
          <p:cNvPr id="21" name="Rectangle: Rounded Corners 27">
            <a:extLst>
              <a:ext uri="{FF2B5EF4-FFF2-40B4-BE49-F238E27FC236}">
                <a16:creationId xmlns:a16="http://schemas.microsoft.com/office/drawing/2014/main" id="{D8579338-340F-08FA-A8E7-F25F68461975}"/>
              </a:ext>
            </a:extLst>
          </p:cNvPr>
          <p:cNvSpPr/>
          <p:nvPr/>
        </p:nvSpPr>
        <p:spPr>
          <a:xfrm>
            <a:off x="1432760" y="5073101"/>
            <a:ext cx="1516015" cy="523860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>
                <a:latin typeface="Verdana"/>
                <a:ea typeface="Verdana"/>
              </a:rPr>
              <a:t>Country HR Teams</a:t>
            </a:r>
            <a:endParaRPr lang="en-US" sz="1100" b="1">
              <a:solidFill>
                <a:srgbClr val="FF0000"/>
              </a:solidFill>
              <a:latin typeface="Verdana"/>
              <a:ea typeface="Verdana"/>
            </a:endParaRPr>
          </a:p>
        </p:txBody>
      </p:sp>
      <p:cxnSp>
        <p:nvCxnSpPr>
          <p:cNvPr id="24" name="Connector: Elbow 46">
            <a:extLst>
              <a:ext uri="{FF2B5EF4-FFF2-40B4-BE49-F238E27FC236}">
                <a16:creationId xmlns:a16="http://schemas.microsoft.com/office/drawing/2014/main" id="{944AA2CA-E5F1-0AA4-8B4C-C9FD931BB314}"/>
              </a:ext>
            </a:extLst>
          </p:cNvPr>
          <p:cNvCxnSpPr>
            <a:cxnSpLocks/>
          </p:cNvCxnSpPr>
          <p:nvPr/>
        </p:nvCxnSpPr>
        <p:spPr>
          <a:xfrm rot="5400000">
            <a:off x="4666594" y="2056317"/>
            <a:ext cx="654748" cy="1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71">
            <a:extLst>
              <a:ext uri="{FF2B5EF4-FFF2-40B4-BE49-F238E27FC236}">
                <a16:creationId xmlns:a16="http://schemas.microsoft.com/office/drawing/2014/main" id="{C5A5B0B0-14C5-33B1-A670-13C7C3F2438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rot="5400000">
            <a:off x="5873703" y="1393450"/>
            <a:ext cx="372429" cy="2811246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73">
            <a:extLst>
              <a:ext uri="{FF2B5EF4-FFF2-40B4-BE49-F238E27FC236}">
                <a16:creationId xmlns:a16="http://schemas.microsoft.com/office/drawing/2014/main" id="{13BD31C8-B7A1-22A9-9B3D-2C12FB853A94}"/>
              </a:ext>
            </a:extLst>
          </p:cNvPr>
          <p:cNvCxnSpPr>
            <a:cxnSpLocks/>
          </p:cNvCxnSpPr>
          <p:nvPr/>
        </p:nvCxnSpPr>
        <p:spPr>
          <a:xfrm rot="5400000">
            <a:off x="6582548" y="2091450"/>
            <a:ext cx="360356" cy="1417044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75">
            <a:extLst>
              <a:ext uri="{FF2B5EF4-FFF2-40B4-BE49-F238E27FC236}">
                <a16:creationId xmlns:a16="http://schemas.microsoft.com/office/drawing/2014/main" id="{7CC84C7C-EE74-C226-F966-5681B581AB4E}"/>
              </a:ext>
            </a:extLst>
          </p:cNvPr>
          <p:cNvCxnSpPr>
            <a:cxnSpLocks/>
          </p:cNvCxnSpPr>
          <p:nvPr/>
        </p:nvCxnSpPr>
        <p:spPr>
          <a:xfrm rot="5400000">
            <a:off x="7292423" y="2801341"/>
            <a:ext cx="357435" cy="4618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77">
            <a:extLst>
              <a:ext uri="{FF2B5EF4-FFF2-40B4-BE49-F238E27FC236}">
                <a16:creationId xmlns:a16="http://schemas.microsoft.com/office/drawing/2014/main" id="{FD3F04BD-DFDA-7251-1F33-4504843C2EE9}"/>
              </a:ext>
            </a:extLst>
          </p:cNvPr>
          <p:cNvCxnSpPr>
            <a:cxnSpLocks/>
            <a:stCxn id="8" idx="2"/>
            <a:endCxn id="12" idx="0"/>
          </p:cNvCxnSpPr>
          <p:nvPr/>
        </p:nvCxnSpPr>
        <p:spPr>
          <a:xfrm rot="16200000" flipH="1">
            <a:off x="8023313" y="2055085"/>
            <a:ext cx="369508" cy="1485055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79">
            <a:extLst>
              <a:ext uri="{FF2B5EF4-FFF2-40B4-BE49-F238E27FC236}">
                <a16:creationId xmlns:a16="http://schemas.microsoft.com/office/drawing/2014/main" id="{6E84969F-4604-95A0-A939-A09F10536553}"/>
              </a:ext>
            </a:extLst>
          </p:cNvPr>
          <p:cNvCxnSpPr>
            <a:cxnSpLocks/>
          </p:cNvCxnSpPr>
          <p:nvPr/>
        </p:nvCxnSpPr>
        <p:spPr>
          <a:xfrm rot="16200000" flipH="1">
            <a:off x="8749572" y="1340884"/>
            <a:ext cx="357435" cy="2916261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81">
            <a:extLst>
              <a:ext uri="{FF2B5EF4-FFF2-40B4-BE49-F238E27FC236}">
                <a16:creationId xmlns:a16="http://schemas.microsoft.com/office/drawing/2014/main" id="{834C0D11-95F9-3C58-CF92-8040DE1D8817}"/>
              </a:ext>
            </a:extLst>
          </p:cNvPr>
          <p:cNvCxnSpPr>
            <a:cxnSpLocks/>
            <a:stCxn id="9" idx="1"/>
            <a:endCxn id="14" idx="1"/>
          </p:cNvCxnSpPr>
          <p:nvPr/>
        </p:nvCxnSpPr>
        <p:spPr>
          <a:xfrm rot="10800000" flipH="1" flipV="1">
            <a:off x="3991036" y="3239961"/>
            <a:ext cx="26009" cy="686583"/>
          </a:xfrm>
          <a:prstGeom prst="bentConnector3">
            <a:avLst>
              <a:gd name="adj1" fmla="val -878927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83">
            <a:extLst>
              <a:ext uri="{FF2B5EF4-FFF2-40B4-BE49-F238E27FC236}">
                <a16:creationId xmlns:a16="http://schemas.microsoft.com/office/drawing/2014/main" id="{938588A7-AEB5-E2BD-16FC-BF690EEF32D9}"/>
              </a:ext>
            </a:extLst>
          </p:cNvPr>
          <p:cNvCxnSpPr>
            <a:cxnSpLocks/>
            <a:stCxn id="9" idx="1"/>
            <a:endCxn id="15" idx="1"/>
          </p:cNvCxnSpPr>
          <p:nvPr/>
        </p:nvCxnSpPr>
        <p:spPr>
          <a:xfrm rot="10800000" flipH="1" flipV="1">
            <a:off x="3991036" y="3239961"/>
            <a:ext cx="26071" cy="1411405"/>
          </a:xfrm>
          <a:prstGeom prst="bentConnector3">
            <a:avLst>
              <a:gd name="adj1" fmla="val -876836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85">
            <a:extLst>
              <a:ext uri="{FF2B5EF4-FFF2-40B4-BE49-F238E27FC236}">
                <a16:creationId xmlns:a16="http://schemas.microsoft.com/office/drawing/2014/main" id="{50C332A0-7080-882B-F745-36A72067D8D5}"/>
              </a:ext>
            </a:extLst>
          </p:cNvPr>
          <p:cNvCxnSpPr>
            <a:cxnSpLocks/>
            <a:stCxn id="9" idx="1"/>
            <a:endCxn id="16" idx="1"/>
          </p:cNvCxnSpPr>
          <p:nvPr/>
        </p:nvCxnSpPr>
        <p:spPr>
          <a:xfrm rot="10800000" flipH="1" flipV="1">
            <a:off x="3991036" y="3239961"/>
            <a:ext cx="26311" cy="2210047"/>
          </a:xfrm>
          <a:prstGeom prst="bentConnector3">
            <a:avLst>
              <a:gd name="adj1" fmla="val -868838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88">
            <a:extLst>
              <a:ext uri="{FF2B5EF4-FFF2-40B4-BE49-F238E27FC236}">
                <a16:creationId xmlns:a16="http://schemas.microsoft.com/office/drawing/2014/main" id="{CC22AD97-2DD5-1CC6-094C-F71AF5CA482C}"/>
              </a:ext>
            </a:extLst>
          </p:cNvPr>
          <p:cNvCxnSpPr>
            <a:cxnSpLocks/>
            <a:stCxn id="9" idx="1"/>
            <a:endCxn id="17" idx="1"/>
          </p:cNvCxnSpPr>
          <p:nvPr/>
        </p:nvCxnSpPr>
        <p:spPr>
          <a:xfrm rot="10800000" flipH="1" flipV="1">
            <a:off x="3991036" y="3239962"/>
            <a:ext cx="36669" cy="2981474"/>
          </a:xfrm>
          <a:prstGeom prst="bentConnector3">
            <a:avLst>
              <a:gd name="adj1" fmla="val -623415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90">
            <a:extLst>
              <a:ext uri="{FF2B5EF4-FFF2-40B4-BE49-F238E27FC236}">
                <a16:creationId xmlns:a16="http://schemas.microsoft.com/office/drawing/2014/main" id="{AB54E827-EB55-4D61-A3D5-2E9EDFA05ACA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8417838" y="3235010"/>
            <a:ext cx="39178" cy="702309"/>
          </a:xfrm>
          <a:prstGeom prst="bentConnector3">
            <a:avLst>
              <a:gd name="adj1" fmla="val -604618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120">
            <a:extLst>
              <a:ext uri="{FF2B5EF4-FFF2-40B4-BE49-F238E27FC236}">
                <a16:creationId xmlns:a16="http://schemas.microsoft.com/office/drawing/2014/main" id="{CC5225BD-EB9F-64CC-C790-72F942D7B2F6}"/>
              </a:ext>
            </a:extLst>
          </p:cNvPr>
          <p:cNvCxnSpPr>
            <a:cxnSpLocks/>
            <a:stCxn id="7" idx="1"/>
            <a:endCxn id="18" idx="1"/>
          </p:cNvCxnSpPr>
          <p:nvPr/>
        </p:nvCxnSpPr>
        <p:spPr>
          <a:xfrm rot="10800000" flipH="1" flipV="1">
            <a:off x="1432758" y="2365120"/>
            <a:ext cx="1" cy="871064"/>
          </a:xfrm>
          <a:prstGeom prst="bentConnector3">
            <a:avLst>
              <a:gd name="adj1" fmla="val -22860000000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123">
            <a:extLst>
              <a:ext uri="{FF2B5EF4-FFF2-40B4-BE49-F238E27FC236}">
                <a16:creationId xmlns:a16="http://schemas.microsoft.com/office/drawing/2014/main" id="{776DE9C4-C84D-E41C-3DAD-E8ADC3A9B1F9}"/>
              </a:ext>
            </a:extLst>
          </p:cNvPr>
          <p:cNvCxnSpPr>
            <a:cxnSpLocks/>
            <a:stCxn id="7" idx="1"/>
            <a:endCxn id="19" idx="1"/>
          </p:cNvCxnSpPr>
          <p:nvPr/>
        </p:nvCxnSpPr>
        <p:spPr>
          <a:xfrm rot="10800000" flipH="1" flipV="1">
            <a:off x="1432758" y="2365119"/>
            <a:ext cx="1" cy="1567201"/>
          </a:xfrm>
          <a:prstGeom prst="bentConnector3">
            <a:avLst>
              <a:gd name="adj1" fmla="val -22860000000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126">
            <a:extLst>
              <a:ext uri="{FF2B5EF4-FFF2-40B4-BE49-F238E27FC236}">
                <a16:creationId xmlns:a16="http://schemas.microsoft.com/office/drawing/2014/main" id="{67424037-B16C-F55D-72DD-12FA558F935C}"/>
              </a:ext>
            </a:extLst>
          </p:cNvPr>
          <p:cNvCxnSpPr>
            <a:cxnSpLocks/>
            <a:stCxn id="7" idx="1"/>
            <a:endCxn id="20" idx="1"/>
          </p:cNvCxnSpPr>
          <p:nvPr/>
        </p:nvCxnSpPr>
        <p:spPr>
          <a:xfrm rot="10800000" flipH="1" flipV="1">
            <a:off x="1432758" y="2365119"/>
            <a:ext cx="1" cy="2266817"/>
          </a:xfrm>
          <a:prstGeom prst="bentConnector3">
            <a:avLst>
              <a:gd name="adj1" fmla="val -22860000000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129">
            <a:extLst>
              <a:ext uri="{FF2B5EF4-FFF2-40B4-BE49-F238E27FC236}">
                <a16:creationId xmlns:a16="http://schemas.microsoft.com/office/drawing/2014/main" id="{B6B2687E-4DA4-A002-0403-4F4CCABC007F}"/>
              </a:ext>
            </a:extLst>
          </p:cNvPr>
          <p:cNvCxnSpPr>
            <a:cxnSpLocks/>
            <a:stCxn id="7" idx="1"/>
            <a:endCxn id="21" idx="1"/>
          </p:cNvCxnSpPr>
          <p:nvPr/>
        </p:nvCxnSpPr>
        <p:spPr>
          <a:xfrm rot="10800000" flipH="1" flipV="1">
            <a:off x="1432758" y="2365119"/>
            <a:ext cx="1" cy="2969911"/>
          </a:xfrm>
          <a:prstGeom prst="bentConnector3">
            <a:avLst>
              <a:gd name="adj1" fmla="val -22860000000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: Rounded Corners 14">
            <a:extLst>
              <a:ext uri="{FF2B5EF4-FFF2-40B4-BE49-F238E27FC236}">
                <a16:creationId xmlns:a16="http://schemas.microsoft.com/office/drawing/2014/main" id="{5BFB382A-27F2-2523-13F2-5CA570FAE55E}"/>
              </a:ext>
            </a:extLst>
          </p:cNvPr>
          <p:cNvSpPr/>
          <p:nvPr/>
        </p:nvSpPr>
        <p:spPr>
          <a:xfrm>
            <a:off x="8310826" y="3666049"/>
            <a:ext cx="1305841" cy="653510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Credit &amp; Cash Management</a:t>
            </a:r>
            <a:endParaRPr lang="en-US" sz="1100" b="1" dirty="0">
              <a:latin typeface="Verdana"/>
              <a:ea typeface="Verdana"/>
              <a:cs typeface="Lato"/>
            </a:endParaRPr>
          </a:p>
        </p:txBody>
      </p:sp>
      <p:cxnSp>
        <p:nvCxnSpPr>
          <p:cNvPr id="35" name="Connector: Elbow 94">
            <a:extLst>
              <a:ext uri="{FF2B5EF4-FFF2-40B4-BE49-F238E27FC236}">
                <a16:creationId xmlns:a16="http://schemas.microsoft.com/office/drawing/2014/main" id="{C97E5FA0-DBEF-DBCC-4626-8CA9FAD52ABA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8420283" y="3237041"/>
            <a:ext cx="39178" cy="1392178"/>
          </a:xfrm>
          <a:prstGeom prst="bentConnector3">
            <a:avLst>
              <a:gd name="adj1" fmla="val -604618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AFCF66E-8156-7C88-ED4E-B165223BDC70}"/>
              </a:ext>
            </a:extLst>
          </p:cNvPr>
          <p:cNvSpPr/>
          <p:nvPr/>
        </p:nvSpPr>
        <p:spPr>
          <a:xfrm>
            <a:off x="8287658" y="2982367"/>
            <a:ext cx="1325874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The HUB</a:t>
            </a:r>
          </a:p>
        </p:txBody>
      </p:sp>
      <p:sp>
        <p:nvSpPr>
          <p:cNvPr id="42" name="Rectangle: Rounded Corners 15">
            <a:extLst>
              <a:ext uri="{FF2B5EF4-FFF2-40B4-BE49-F238E27FC236}">
                <a16:creationId xmlns:a16="http://schemas.microsoft.com/office/drawing/2014/main" id="{2CC01835-1129-CFD9-94AA-F7FD23AB4D24}"/>
              </a:ext>
            </a:extLst>
          </p:cNvPr>
          <p:cNvSpPr/>
          <p:nvPr/>
        </p:nvSpPr>
        <p:spPr>
          <a:xfrm>
            <a:off x="8310898" y="4429991"/>
            <a:ext cx="1303801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100" b="1" dirty="0">
              <a:latin typeface="Verdana"/>
              <a:ea typeface="Lato"/>
              <a:cs typeface="Lato"/>
            </a:endParaRPr>
          </a:p>
          <a:p>
            <a:pPr algn="ctr"/>
            <a:r>
              <a:rPr lang="en-US" sz="1100" b="1" dirty="0">
                <a:latin typeface="Verdana"/>
                <a:ea typeface="Verdana"/>
              </a:rPr>
              <a:t>Account to Reporting</a:t>
            </a:r>
          </a:p>
          <a:p>
            <a:pPr algn="ctr"/>
            <a:endParaRPr lang="en-US" sz="1100" b="1" dirty="0">
              <a:latin typeface="Verdana"/>
              <a:ea typeface="Lato"/>
              <a:cs typeface="Lato"/>
            </a:endParaRP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E9C341B-05D4-41A5-8A57-259B73945574}"/>
              </a:ext>
            </a:extLst>
          </p:cNvPr>
          <p:cNvCxnSpPr>
            <a:stCxn id="7" idx="3"/>
            <a:endCxn id="8" idx="1"/>
          </p:cNvCxnSpPr>
          <p:nvPr/>
        </p:nvCxnSpPr>
        <p:spPr bwMode="auto">
          <a:xfrm flipV="1">
            <a:off x="3612036" y="2358185"/>
            <a:ext cx="2763866" cy="693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859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icrosoftTeams-video (3)">
            <a:hlinkClick r:id="" action="ppaction://media"/>
            <a:extLst>
              <a:ext uri="{FF2B5EF4-FFF2-40B4-BE49-F238E27FC236}">
                <a16:creationId xmlns:a16="http://schemas.microsoft.com/office/drawing/2014/main" id="{66B25C1A-D171-4683-B65E-670FBDF5C5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9" y="0"/>
            <a:ext cx="12192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152238" y="3160524"/>
            <a:ext cx="4753954" cy="535531"/>
          </a:xfrm>
          <a:prstGeom prst="rect">
            <a:avLst/>
          </a:prstGeom>
        </p:spPr>
        <p:txBody>
          <a:bodyPr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 b="1">
                <a:latin typeface="Verdana" panose="020B0604030504040204" pitchFamily="34" charset="0"/>
                <a:ea typeface="Verdana" panose="020B0604030504040204" pitchFamily="34" charset="0"/>
              </a:rPr>
              <a:t>SUSTAINABILITY</a:t>
            </a:r>
          </a:p>
        </p:txBody>
      </p:sp>
    </p:spTree>
    <p:extLst>
      <p:ext uri="{BB962C8B-B14F-4D97-AF65-F5344CB8AC3E}">
        <p14:creationId xmlns:p14="http://schemas.microsoft.com/office/powerpoint/2010/main" val="234222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0" mute="1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891FC5-F858-4EBA-A629-A7B18EF9E0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0287" y="1111907"/>
            <a:ext cx="5646579" cy="5153113"/>
          </a:xfrm>
          <a:prstGeom prst="rect">
            <a:avLst/>
          </a:prstGeom>
        </p:spPr>
      </p:pic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C96A445-3A7C-4196-A7AF-AF4B6EC7729A}"/>
              </a:ext>
            </a:extLst>
          </p:cNvPr>
          <p:cNvSpPr txBox="1">
            <a:spLocks/>
          </p:cNvSpPr>
          <p:nvPr/>
        </p:nvSpPr>
        <p:spPr>
          <a:xfrm>
            <a:off x="411379" y="1106517"/>
            <a:ext cx="6468392" cy="3444805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70000"/>
              </a:lnSpc>
            </a:pPr>
            <a:r>
              <a:rPr lang="en-US" sz="1500" kern="0">
                <a:solidFill>
                  <a:srgbClr val="002D72"/>
                </a:solidFill>
                <a:latin typeface="Verdana"/>
                <a:ea typeface="Verdana"/>
              </a:rPr>
              <a:t>In 1995, our </a:t>
            </a:r>
            <a:r>
              <a:rPr lang="en-US" sz="1500" b="1" kern="0">
                <a:solidFill>
                  <a:srgbClr val="002D72"/>
                </a:solidFill>
                <a:latin typeface="Verdana"/>
                <a:ea typeface="Verdana"/>
              </a:rPr>
              <a:t>‘Environment, </a:t>
            </a:r>
            <a:r>
              <a:rPr lang="en-SG" sz="1500" b="1" kern="0">
                <a:solidFill>
                  <a:srgbClr val="002D72"/>
                </a:solidFill>
                <a:latin typeface="Verdana"/>
                <a:ea typeface="Verdana"/>
              </a:rPr>
              <a:t>Health &amp; Safety’ </a:t>
            </a:r>
            <a:r>
              <a:rPr lang="en-SG" sz="1500" kern="0">
                <a:solidFill>
                  <a:srgbClr val="002D72"/>
                </a:solidFill>
                <a:latin typeface="Verdana"/>
                <a:ea typeface="Verdana"/>
              </a:rPr>
              <a:t>(EHS) department was implemented for the whole group. </a:t>
            </a:r>
          </a:p>
          <a:p>
            <a:pPr>
              <a:lnSpc>
                <a:spcPct val="170000"/>
              </a:lnSpc>
            </a:pPr>
            <a:r>
              <a:rPr lang="en-MY" sz="1500">
                <a:solidFill>
                  <a:srgbClr val="002D72"/>
                </a:solidFill>
                <a:latin typeface="Verdana"/>
                <a:ea typeface="Verdana"/>
              </a:rPr>
              <a:t>In 2001, it became mandatory for every company to be </a:t>
            </a:r>
            <a:r>
              <a:rPr lang="en-MY" sz="1500" b="1">
                <a:solidFill>
                  <a:srgbClr val="002D72"/>
                </a:solidFill>
                <a:latin typeface="Verdana"/>
                <a:ea typeface="Verdana"/>
              </a:rPr>
              <a:t>certified</a:t>
            </a:r>
            <a:r>
              <a:rPr lang="en-MY" sz="1500">
                <a:solidFill>
                  <a:srgbClr val="002D72"/>
                </a:solidFill>
                <a:latin typeface="Verdana"/>
                <a:ea typeface="Verdana"/>
              </a:rPr>
              <a:t> to the globally-recognised ISO14001 and </a:t>
            </a:r>
            <a:r>
              <a:rPr lang="en-GB" sz="1500">
                <a:solidFill>
                  <a:srgbClr val="002D72"/>
                </a:solidFill>
                <a:latin typeface="Verdana"/>
                <a:ea typeface="Verdana"/>
              </a:rPr>
              <a:t>ISO45001</a:t>
            </a:r>
            <a:r>
              <a:rPr lang="en-MY" sz="1500">
                <a:solidFill>
                  <a:srgbClr val="002D72"/>
                </a:solidFill>
                <a:latin typeface="Verdana"/>
                <a:ea typeface="Verdana"/>
              </a:rPr>
              <a:t> standards</a:t>
            </a:r>
            <a:r>
              <a:rPr lang="en-MY" sz="1500" kern="0">
                <a:solidFill>
                  <a:srgbClr val="002D72"/>
                </a:solidFill>
                <a:latin typeface="Verdana"/>
                <a:ea typeface="Verdana"/>
              </a:rPr>
              <a:t>.</a:t>
            </a:r>
          </a:p>
          <a:p>
            <a:pPr marL="316230" indent="-316230">
              <a:lnSpc>
                <a:spcPct val="170000"/>
              </a:lnSpc>
            </a:pPr>
            <a:r>
              <a:rPr lang="en-MY" sz="1500" kern="0">
                <a:solidFill>
                  <a:srgbClr val="002D72"/>
                </a:solidFill>
                <a:latin typeface="Verdana"/>
                <a:ea typeface="Verdana"/>
              </a:rPr>
              <a:t>In 2011, we became the first industrial company in South East Asia to become </a:t>
            </a:r>
            <a:r>
              <a:rPr lang="en-MY" sz="1500" b="1" kern="0">
                <a:solidFill>
                  <a:srgbClr val="002D72"/>
                </a:solidFill>
                <a:latin typeface="Verdana"/>
                <a:ea typeface="Verdana"/>
              </a:rPr>
              <a:t>carbon neutral. </a:t>
            </a:r>
          </a:p>
          <a:p>
            <a:pPr>
              <a:lnSpc>
                <a:spcPct val="170000"/>
              </a:lnSpc>
            </a:pPr>
            <a:r>
              <a:rPr lang="en-MY" sz="1500" kern="0">
                <a:solidFill>
                  <a:srgbClr val="002D72"/>
                </a:solidFill>
                <a:latin typeface="Verdana"/>
                <a:ea typeface="Verdana"/>
              </a:rPr>
              <a:t>In 2022, we published our first </a:t>
            </a:r>
            <a:r>
              <a:rPr lang="en-MY" sz="1500" b="1" kern="0">
                <a:solidFill>
                  <a:srgbClr val="002D72"/>
                </a:solidFill>
                <a:latin typeface="Verdana"/>
                <a:ea typeface="Verdana"/>
              </a:rPr>
              <a:t>Sustainability Report:</a:t>
            </a:r>
            <a:endParaRPr lang="en-MY" sz="1500" kern="0">
              <a:solidFill>
                <a:srgbClr val="002D72"/>
              </a:solidFill>
              <a:latin typeface="Verdana"/>
              <a:ea typeface="Verdan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2BE4C5-A45C-45F2-B2E5-81A5D676D9C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4286" y="3420136"/>
            <a:ext cx="3339269" cy="3339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A1FBEB-9CD5-4398-8276-747E1CF0A96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548" y="5089771"/>
            <a:ext cx="1179060" cy="117906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E613A0D-D663-41C1-8E13-4EF9B9F4D52B}"/>
              </a:ext>
            </a:extLst>
          </p:cNvPr>
          <p:cNvSpPr txBox="1">
            <a:spLocks/>
          </p:cNvSpPr>
          <p:nvPr/>
        </p:nvSpPr>
        <p:spPr>
          <a:xfrm>
            <a:off x="411380" y="462345"/>
            <a:ext cx="6845482" cy="518927"/>
          </a:xfrm>
          <a:prstGeom prst="rect">
            <a:avLst/>
          </a:prstGeom>
        </p:spPr>
        <p:txBody>
          <a:bodyPr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2800" b="1" kern="0">
                <a:solidFill>
                  <a:srgbClr val="002D72"/>
                </a:solidFill>
                <a:latin typeface="Verdana"/>
                <a:ea typeface="Verdana"/>
              </a:rPr>
              <a:t>SUSTAINABILITY SNAPSHOT</a:t>
            </a:r>
            <a:endParaRPr lang="en-US" sz="2800" b="1" kern="0">
              <a:solidFill>
                <a:srgbClr val="002D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479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46E831E4-92E8-476C-9955-AEB97B5534F1}"/>
              </a:ext>
            </a:extLst>
          </p:cNvPr>
          <p:cNvSpPr txBox="1">
            <a:spLocks/>
          </p:cNvSpPr>
          <p:nvPr/>
        </p:nvSpPr>
        <p:spPr bwMode="auto">
          <a:xfrm>
            <a:off x="476250" y="489746"/>
            <a:ext cx="10801350" cy="66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charset="0"/>
                <a:ea typeface="Verdana" charset="0"/>
                <a:cs typeface="Verdana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22041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844083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266124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688165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GB" sz="2800" b="1" kern="0">
                <a:solidFill>
                  <a:schemeClr val="bg1"/>
                </a:solidFill>
              </a:rPr>
              <a:t>CARBON NEUTRALITY PROGRAMME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CB73E0C-5A9E-44A1-B974-80B312F5C481}"/>
              </a:ext>
            </a:extLst>
          </p:cNvPr>
          <p:cNvSpPr txBox="1">
            <a:spLocks/>
          </p:cNvSpPr>
          <p:nvPr/>
        </p:nvSpPr>
        <p:spPr>
          <a:xfrm>
            <a:off x="476250" y="1667837"/>
            <a:ext cx="4029248" cy="435610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16230" indent="-316230">
              <a:lnSpc>
                <a:spcPct val="160000"/>
              </a:lnSpc>
            </a:pPr>
            <a:r>
              <a:rPr lang="en-MY" sz="1500" kern="0">
                <a:solidFill>
                  <a:schemeClr val="bg1"/>
                </a:solidFill>
                <a:latin typeface="Verdana"/>
                <a:ea typeface="Verdana"/>
              </a:rPr>
              <a:t>We have offset over 640,000 tonnes of CO2 emissions since 2011</a:t>
            </a:r>
          </a:p>
          <a:p>
            <a:pPr marL="316230" indent="-316230">
              <a:lnSpc>
                <a:spcPct val="160000"/>
              </a:lnSpc>
            </a:pPr>
            <a:r>
              <a:rPr lang="en-MY" sz="1500" kern="0">
                <a:solidFill>
                  <a:schemeClr val="bg1"/>
                </a:solidFill>
                <a:latin typeface="Verdana"/>
                <a:ea typeface="Verdana"/>
              </a:rPr>
              <a:t>Various emission reduction initiatives including: </a:t>
            </a:r>
          </a:p>
          <a:p>
            <a:pPr lvl="1">
              <a:lnSpc>
                <a:spcPct val="160000"/>
              </a:lnSpc>
              <a:buFont typeface="Courier New" panose="02070309020205020404" pitchFamily="49" charset="0"/>
              <a:buChar char="o"/>
            </a:pPr>
            <a:r>
              <a:rPr lang="en-MY" sz="1500" kern="0">
                <a:solidFill>
                  <a:schemeClr val="bg1"/>
                </a:solidFill>
                <a:latin typeface="Verdana"/>
                <a:ea typeface="Verdana"/>
              </a:rPr>
              <a:t>Solar panels on manufacturing facilities</a:t>
            </a:r>
          </a:p>
          <a:p>
            <a:pPr lvl="1">
              <a:lnSpc>
                <a:spcPct val="160000"/>
              </a:lnSpc>
              <a:buFont typeface="Courier New" panose="02070309020205020404" pitchFamily="49" charset="0"/>
              <a:buChar char="o"/>
            </a:pPr>
            <a:r>
              <a:rPr lang="en-MY" sz="1500" kern="0">
                <a:solidFill>
                  <a:schemeClr val="bg1"/>
                </a:solidFill>
                <a:latin typeface="Verdana"/>
                <a:ea typeface="Verdana"/>
              </a:rPr>
              <a:t>Substitution of fossil fuels through renewables</a:t>
            </a:r>
          </a:p>
          <a:p>
            <a:pPr>
              <a:lnSpc>
                <a:spcPct val="160000"/>
              </a:lnSpc>
            </a:pPr>
            <a:r>
              <a:rPr lang="en-SG" sz="1500" kern="0">
                <a:solidFill>
                  <a:schemeClr val="bg1"/>
                </a:solidFill>
                <a:latin typeface="Verdana"/>
                <a:ea typeface="Verdana"/>
              </a:rPr>
              <a:t>We continue to </a:t>
            </a:r>
            <a:r>
              <a:rPr lang="en-US" sz="1500" kern="0">
                <a:solidFill>
                  <a:schemeClr val="bg1"/>
                </a:solidFill>
                <a:latin typeface="Verdana"/>
                <a:ea typeface="Verdana"/>
              </a:rPr>
              <a:t>actively seek innovative solutions to reduce our environmental impact</a:t>
            </a:r>
            <a:endParaRPr lang="en-MY" sz="1500" kern="0">
              <a:solidFill>
                <a:schemeClr val="bg1"/>
              </a:solidFill>
              <a:latin typeface="Verdana"/>
              <a:ea typeface="Verdana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CFF29D-3BAD-4783-A521-1CC80803D3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1660" y="1491693"/>
            <a:ext cx="6831580" cy="8752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F3C2AC-1911-4370-9EC7-3CFA8B4A7C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1660" y="2366987"/>
            <a:ext cx="6831580" cy="404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798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CEDFE6A-91B7-4B6B-9F75-5B523722231A}"/>
              </a:ext>
            </a:extLst>
          </p:cNvPr>
          <p:cNvSpPr/>
          <p:nvPr/>
        </p:nvSpPr>
        <p:spPr>
          <a:xfrm>
            <a:off x="400594" y="1024460"/>
            <a:ext cx="5695406" cy="273408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spcAft>
                <a:spcPts val="969"/>
              </a:spcAft>
              <a:buClr>
                <a:srgbClr val="2E75B6"/>
              </a:buClr>
            </a:pPr>
            <a:r>
              <a:rPr lang="en-US" sz="1800" b="1" dirty="0">
                <a:solidFill>
                  <a:srgbClr val="002D72"/>
                </a:solidFill>
                <a:latin typeface="Verdana"/>
                <a:ea typeface="Verdana"/>
                <a:cs typeface="Calibri"/>
              </a:rPr>
              <a:t>‘Meet a Need’ </a:t>
            </a:r>
            <a:r>
              <a:rPr lang="en-US" sz="1800" b="1" dirty="0" err="1">
                <a:solidFill>
                  <a:srgbClr val="002D72"/>
                </a:solidFill>
                <a:latin typeface="Verdana"/>
                <a:ea typeface="Verdana"/>
                <a:cs typeface="Calibri"/>
              </a:rPr>
              <a:t>Programme</a:t>
            </a:r>
            <a:endParaRPr lang="en-US" sz="1800" b="1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Verdana"/>
                <a:ea typeface="Verdana"/>
                <a:cs typeface="Calibri"/>
              </a:rPr>
              <a:t>Combines corporate volunteering with funding for projects that meet specific social or environmental needs in the ASEAN region</a:t>
            </a: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 dirty="0">
                <a:latin typeface="Verdana"/>
                <a:ea typeface="Verdana"/>
                <a:cs typeface="Calibri"/>
              </a:rPr>
              <a:t>500+ employees since 2007 </a:t>
            </a: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 dirty="0">
                <a:latin typeface="Verdana"/>
                <a:ea typeface="Verdana"/>
                <a:cs typeface="Calibri"/>
              </a:rPr>
              <a:t>25,000+ hours spent volunteering</a:t>
            </a:r>
            <a:endParaRPr lang="en-US" sz="1600" dirty="0">
              <a:latin typeface="Verdana"/>
              <a:ea typeface="Verdana"/>
              <a:cs typeface="Calibri"/>
            </a:endParaRP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Verdana"/>
                <a:ea typeface="Verdana"/>
                <a:cs typeface="Calibri"/>
              </a:rPr>
              <a:t>&gt;30 communities</a:t>
            </a: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 dirty="0">
                <a:latin typeface="Verdana"/>
                <a:ea typeface="Verdana"/>
                <a:cs typeface="Calibri"/>
              </a:rPr>
              <a:t>SGD 6 million+ invested by </a:t>
            </a:r>
            <a:r>
              <a:rPr lang="en-SG" sz="1600" dirty="0" err="1">
                <a:latin typeface="Verdana"/>
                <a:ea typeface="Verdana"/>
                <a:cs typeface="Calibri"/>
              </a:rPr>
              <a:t>Jebsen</a:t>
            </a:r>
            <a:r>
              <a:rPr lang="en-SG" sz="1600" dirty="0">
                <a:latin typeface="Verdana"/>
                <a:ea typeface="Verdana"/>
                <a:cs typeface="Calibri"/>
              </a:rPr>
              <a:t> &amp; Jessen</a:t>
            </a:r>
            <a:endParaRPr lang="en-US" sz="1600" dirty="0">
              <a:latin typeface="Verdana"/>
              <a:ea typeface="Verdana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74F2E2-BF1E-428E-B0C9-21867807C59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8071" y="4749946"/>
            <a:ext cx="1714716" cy="1891503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1B31CAB-04ED-45AC-9E02-333B5B3ED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7933" y="4115921"/>
            <a:ext cx="3788292" cy="252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FF819B5-280C-434E-8F18-1397BE3E3F9F}"/>
              </a:ext>
            </a:extLst>
          </p:cNvPr>
          <p:cNvSpPr txBox="1">
            <a:spLocks/>
          </p:cNvSpPr>
          <p:nvPr/>
        </p:nvSpPr>
        <p:spPr>
          <a:xfrm>
            <a:off x="400594" y="343299"/>
            <a:ext cx="7465211" cy="565150"/>
          </a:xfrm>
          <a:prstGeom prst="rect">
            <a:avLst/>
          </a:prstGeom>
        </p:spPr>
        <p:txBody>
          <a:bodyPr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SG" sz="2400" b="1" kern="0" dirty="0">
                <a:solidFill>
                  <a:srgbClr val="002D72"/>
                </a:solidFill>
              </a:rPr>
              <a:t>SOCIAL RESPONSIBILITY</a:t>
            </a:r>
            <a:endParaRPr lang="en-GB" sz="2400" b="1" kern="0" dirty="0">
              <a:solidFill>
                <a:srgbClr val="002D72"/>
              </a:solidFill>
            </a:endParaRPr>
          </a:p>
          <a:p>
            <a:endParaRPr lang="en-GB" kern="0" dirty="0">
              <a:solidFill>
                <a:srgbClr val="002D7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2A5258-EFCD-169F-1F11-6FA18ADA5D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6065" y="1328279"/>
            <a:ext cx="5698329" cy="486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7144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4368E7A-5DA4-45F2-8776-6DDE1ABFD45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74" y="4133035"/>
            <a:ext cx="5306646" cy="22111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A188785-1E3E-47D1-8843-8B5CBCDCCEAF}"/>
              </a:ext>
            </a:extLst>
          </p:cNvPr>
          <p:cNvSpPr/>
          <p:nvPr/>
        </p:nvSpPr>
        <p:spPr>
          <a:xfrm>
            <a:off x="400594" y="1024460"/>
            <a:ext cx="5695406" cy="272382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spcAft>
                <a:spcPts val="969"/>
              </a:spcAft>
              <a:buClr>
                <a:srgbClr val="2E75B6"/>
              </a:buClr>
            </a:pPr>
            <a:r>
              <a:rPr lang="en-US" sz="1800" b="1" dirty="0">
                <a:solidFill>
                  <a:srgbClr val="002D72"/>
                </a:solidFill>
                <a:latin typeface="Verdana"/>
                <a:ea typeface="Verdana"/>
                <a:cs typeface="Calibri"/>
              </a:rPr>
              <a:t>‘Save the Children’ Partnership</a:t>
            </a:r>
            <a:endParaRPr lang="en-US" sz="1800" b="1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Provides critical support and funding to communities affected by disasters </a:t>
            </a:r>
            <a:r>
              <a:rPr lang="en-US" sz="1600" dirty="0">
                <a:latin typeface="Verdana"/>
                <a:ea typeface="Verdana"/>
                <a:cs typeface="Calibri"/>
              </a:rPr>
              <a:t>in the ASEAN region</a:t>
            </a: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 dirty="0">
                <a:latin typeface="Verdana"/>
                <a:ea typeface="Verdana"/>
                <a:cs typeface="Calibri"/>
              </a:rPr>
              <a:t>1,000+ people helped since 2020 </a:t>
            </a: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Emergency relief goes to improving mental health, increasing access to COVID-19 vaccines and providing essential supplies to displaced children</a:t>
            </a:r>
            <a:endParaRPr lang="en-US" sz="1600" dirty="0">
              <a:latin typeface="Verdana"/>
              <a:ea typeface="Verdana"/>
              <a:cs typeface="Calibri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579177C-DB36-4121-BF1D-31D5DD12E4AB}"/>
              </a:ext>
            </a:extLst>
          </p:cNvPr>
          <p:cNvSpPr txBox="1">
            <a:spLocks/>
          </p:cNvSpPr>
          <p:nvPr/>
        </p:nvSpPr>
        <p:spPr>
          <a:xfrm>
            <a:off x="400594" y="343299"/>
            <a:ext cx="7465211" cy="565150"/>
          </a:xfrm>
          <a:prstGeom prst="rect">
            <a:avLst/>
          </a:prstGeom>
        </p:spPr>
        <p:txBody>
          <a:bodyPr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SG" sz="2400" b="1" kern="0" dirty="0">
                <a:solidFill>
                  <a:srgbClr val="002D72"/>
                </a:solidFill>
              </a:rPr>
              <a:t>DISASTER RESPONSE</a:t>
            </a:r>
            <a:endParaRPr lang="en-GB" sz="2400" b="1" kern="0" dirty="0">
              <a:solidFill>
                <a:srgbClr val="002D72"/>
              </a:solidFill>
            </a:endParaRPr>
          </a:p>
          <a:p>
            <a:endParaRPr lang="en-GB" kern="0" dirty="0">
              <a:solidFill>
                <a:srgbClr val="002D7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EF2FB7-8A0C-4370-AD94-ADF46379D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041" y="4283408"/>
            <a:ext cx="2171700" cy="457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0BE97AC-6D65-4464-9A44-A1129D47A59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4090" y="1049390"/>
            <a:ext cx="1677316" cy="18508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EFDE82-2672-4FFA-BF42-FE6021205E7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9343" y="2949907"/>
            <a:ext cx="2410974" cy="17907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BEC1DA-1139-417F-BB92-67CEE7A3A3D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9343" y="1055533"/>
            <a:ext cx="3247048" cy="18452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7C0DA6-D5C7-43C9-9EF0-4FC0B09D782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93475" y="2949906"/>
            <a:ext cx="2497931" cy="17907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AF0A039-6A38-4607-B037-B17F9BC68E97}"/>
              </a:ext>
            </a:extLst>
          </p:cNvPr>
          <p:cNvSpPr txBox="1"/>
          <p:nvPr/>
        </p:nvSpPr>
        <p:spPr>
          <a:xfrm>
            <a:off x="6809343" y="4789771"/>
            <a:ext cx="49820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1200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Making a difference in the lives of children in disaster-stricken areas of countries like Philippines, Indonesia and Myanmar. </a:t>
            </a:r>
            <a:endParaRPr lang="en-SG" sz="1200" dirty="0"/>
          </a:p>
        </p:txBody>
      </p:sp>
    </p:spTree>
    <p:extLst>
      <p:ext uri="{BB962C8B-B14F-4D97-AF65-F5344CB8AC3E}">
        <p14:creationId xmlns:p14="http://schemas.microsoft.com/office/powerpoint/2010/main" val="532945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099274-hd_1280_720_30fps">
            <a:hlinkClick r:id="" action="ppaction://media"/>
            <a:extLst>
              <a:ext uri="{FF2B5EF4-FFF2-40B4-BE49-F238E27FC236}">
                <a16:creationId xmlns:a16="http://schemas.microsoft.com/office/drawing/2014/main" id="{AE229147-BFB7-4A25-8F8D-FC378001B5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780547" y="2731886"/>
            <a:ext cx="4630905" cy="13942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rgbClr val="00B0F0"/>
                </a:solidFill>
                <a:latin typeface="Verdana"/>
                <a:ea typeface="Verdana"/>
              </a:rPr>
              <a:t>THE </a:t>
            </a:r>
            <a:endParaRPr lang="en-US" sz="2400" dirty="0">
              <a:solidFill>
                <a:srgbClr val="00B0F0"/>
              </a:solidFill>
              <a:latin typeface="Trebuchet MS"/>
              <a:ea typeface="Verdana"/>
            </a:endParaRPr>
          </a:p>
          <a:p>
            <a:pPr algn="ctr"/>
            <a:r>
              <a:rPr lang="en-US" sz="2400" b="1" dirty="0">
                <a:solidFill>
                  <a:srgbClr val="00B0F0"/>
                </a:solidFill>
                <a:latin typeface="Verdana"/>
                <a:ea typeface="Verdana"/>
              </a:rPr>
              <a:t>FAMILY ENTERPRISE</a:t>
            </a:r>
          </a:p>
          <a:p>
            <a:pPr algn="ctr"/>
            <a:endParaRPr lang="en-US" b="1" dirty="0">
              <a:solidFill>
                <a:srgbClr val="00B0F0"/>
              </a:solidFill>
              <a:latin typeface="Verdana"/>
              <a:ea typeface="Verdana"/>
            </a:endParaRPr>
          </a:p>
          <a:p>
            <a:pPr algn="ctr"/>
            <a:r>
              <a:rPr lang="en-US" sz="1800" b="1" dirty="0">
                <a:solidFill>
                  <a:srgbClr val="00B0F0"/>
                </a:solidFill>
                <a:latin typeface="Verdana"/>
                <a:ea typeface="Verdana"/>
              </a:rPr>
              <a:t>Over 125 years of history</a:t>
            </a:r>
            <a:endParaRPr lang="en-US" sz="1800" dirty="0">
              <a:solidFill>
                <a:srgbClr val="00B0F0"/>
              </a:solidFill>
              <a:latin typeface="Trebuchet MS"/>
              <a:ea typeface="Verdana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B7A7D3E-B6D6-4BF8-BC4C-1E6B06966F5D}"/>
              </a:ext>
            </a:extLst>
          </p:cNvPr>
          <p:cNvSpPr txBox="1">
            <a:spLocks/>
          </p:cNvSpPr>
          <p:nvPr/>
        </p:nvSpPr>
        <p:spPr>
          <a:xfrm>
            <a:off x="3764917" y="2716256"/>
            <a:ext cx="4630905" cy="13942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Verdana"/>
                <a:ea typeface="Verdana"/>
              </a:rPr>
              <a:t>THE </a:t>
            </a:r>
            <a:endParaRPr lang="en-US" sz="2400" dirty="0">
              <a:latin typeface="Trebuchet MS"/>
              <a:ea typeface="Verdana"/>
            </a:endParaRPr>
          </a:p>
          <a:p>
            <a:pPr algn="ctr"/>
            <a:r>
              <a:rPr lang="en-US" sz="2400" b="1" dirty="0">
                <a:latin typeface="Verdana"/>
                <a:ea typeface="Verdana"/>
              </a:rPr>
              <a:t>FAMILY ENTERPRISE</a:t>
            </a:r>
          </a:p>
          <a:p>
            <a:pPr algn="ctr"/>
            <a:endParaRPr lang="en-US" b="1" dirty="0">
              <a:latin typeface="Verdana"/>
              <a:ea typeface="Verdana"/>
            </a:endParaRPr>
          </a:p>
          <a:p>
            <a:pPr algn="ctr"/>
            <a:r>
              <a:rPr lang="en-US" sz="1800" b="1" dirty="0">
                <a:latin typeface="Verdana"/>
                <a:ea typeface="Verdana"/>
              </a:rPr>
              <a:t>Over 125 years of history</a:t>
            </a:r>
            <a:endParaRPr lang="en-US" sz="1800" dirty="0">
              <a:latin typeface="Trebuchet MS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0888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339D28A5-73D8-46E2-AF9F-E52C04DC9FBC}"/>
              </a:ext>
            </a:extLst>
          </p:cNvPr>
          <p:cNvGrpSpPr/>
          <p:nvPr/>
        </p:nvGrpSpPr>
        <p:grpSpPr>
          <a:xfrm>
            <a:off x="1705770" y="3769228"/>
            <a:ext cx="3972561" cy="908962"/>
            <a:chOff x="4104215" y="1110159"/>
            <a:chExt cx="3419403" cy="67670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F73D129-2C6F-4A88-A9DC-6D946F5BAF20}"/>
                </a:ext>
              </a:extLst>
            </p:cNvPr>
            <p:cNvSpPr/>
            <p:nvPr/>
          </p:nvSpPr>
          <p:spPr>
            <a:xfrm>
              <a:off x="5998307" y="1110159"/>
              <a:ext cx="1518048" cy="2749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800">
                  <a:latin typeface="Verdana" panose="020B0604030504040204" pitchFamily="34" charset="0"/>
                  <a:ea typeface="Verdana" panose="020B0604030504040204" pitchFamily="34" charset="0"/>
                </a:rPr>
                <a:t>Jebsen Group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EBCD583-1F47-46AE-8C6E-4875932F711A}"/>
                </a:ext>
              </a:extLst>
            </p:cNvPr>
            <p:cNvSpPr/>
            <p:nvPr/>
          </p:nvSpPr>
          <p:spPr>
            <a:xfrm>
              <a:off x="4104215" y="1365545"/>
              <a:ext cx="3419403" cy="42132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Consumer • Beverage • Motors • Logistics • Capital</a:t>
              </a:r>
            </a:p>
            <a:p>
              <a:pPr algn="r">
                <a:lnSpc>
                  <a:spcPct val="150000"/>
                </a:lnSpc>
              </a:pP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Mainland China | Hong Kong | Macau </a:t>
              </a:r>
              <a:endParaRPr lang="en-US" sz="11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814075-3E1D-4234-94F9-BDA4E6D6B01A}"/>
              </a:ext>
            </a:extLst>
          </p:cNvPr>
          <p:cNvGrpSpPr/>
          <p:nvPr/>
        </p:nvGrpSpPr>
        <p:grpSpPr>
          <a:xfrm>
            <a:off x="420029" y="1612858"/>
            <a:ext cx="5249864" cy="1986146"/>
            <a:chOff x="3906170" y="2030077"/>
            <a:chExt cx="4786995" cy="198614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661CB92-2EA6-4255-BAD4-F9CFDFFA98B7}"/>
                </a:ext>
              </a:extLst>
            </p:cNvPr>
            <p:cNvSpPr/>
            <p:nvPr/>
          </p:nvSpPr>
          <p:spPr>
            <a:xfrm>
              <a:off x="6102293" y="2030077"/>
              <a:ext cx="25908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800" dirty="0" err="1">
                  <a:latin typeface="Verdana" panose="020B0604030504040204" pitchFamily="34" charset="0"/>
                  <a:ea typeface="Verdana" panose="020B0604030504040204" pitchFamily="34" charset="0"/>
                </a:rPr>
                <a:t>Jebsen</a:t>
              </a:r>
              <a:r>
                <a:rPr lang="en-US" sz="1800" dirty="0">
                  <a:latin typeface="Verdana" panose="020B0604030504040204" pitchFamily="34" charset="0"/>
                  <a:ea typeface="Verdana" panose="020B0604030504040204" pitchFamily="34" charset="0"/>
                </a:rPr>
                <a:t> &amp; Jessen Group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42B6D60-5196-4052-8F02-6800B9A6BBE1}"/>
                </a:ext>
              </a:extLst>
            </p:cNvPr>
            <p:cNvSpPr/>
            <p:nvPr/>
          </p:nvSpPr>
          <p:spPr>
            <a:xfrm>
              <a:off x="3906170" y="2434636"/>
              <a:ext cx="4679798" cy="1581587"/>
            </a:xfrm>
            <a:prstGeom prst="rect">
              <a:avLst/>
            </a:prstGeom>
          </p:spPr>
          <p:txBody>
            <a:bodyPr wrap="square" lIns="91440" tIns="45720" rIns="0" bIns="4572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   Connectivity Solutions • Industrial Engineering • Industrial Garnet Ingredients • Mobility, Industry &amp; Beverage • Packaging • Technology</a:t>
              </a:r>
            </a:p>
            <a:p>
              <a:pPr algn="r"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 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Australia | Brazil | China | Germany | India | Indonesia | Malaysia | Myanmar | Mongolia | Philippines </a:t>
              </a:r>
              <a:r>
                <a:rPr lang="en-US" sz="1100" dirty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| Saudi Arabia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| Singapore | Thailand </a:t>
              </a:r>
              <a:r>
                <a:rPr lang="en-US" sz="1100" dirty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| UAE | USA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 | Vietnam </a:t>
              </a:r>
              <a:endParaRPr lang="en-US" sz="11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 </a:t>
              </a:r>
              <a:endParaRPr lang="en-US" sz="11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CAFCCE-908A-428D-BCBE-16D0F1ADEA6E}"/>
              </a:ext>
            </a:extLst>
          </p:cNvPr>
          <p:cNvGrpSpPr/>
          <p:nvPr/>
        </p:nvGrpSpPr>
        <p:grpSpPr>
          <a:xfrm>
            <a:off x="6185386" y="1610409"/>
            <a:ext cx="5586585" cy="1478143"/>
            <a:chOff x="3661480" y="3152890"/>
            <a:chExt cx="5323281" cy="1478143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17BDBD5-52E7-4690-B9FA-DA145076169E}"/>
                </a:ext>
              </a:extLst>
            </p:cNvPr>
            <p:cNvSpPr/>
            <p:nvPr/>
          </p:nvSpPr>
          <p:spPr>
            <a:xfrm>
              <a:off x="3661481" y="3152890"/>
              <a:ext cx="38219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>
                  <a:latin typeface="Verdana" panose="020B0604030504040204" pitchFamily="34" charset="0"/>
                  <a:ea typeface="Verdana" panose="020B0604030504040204" pitchFamily="34" charset="0"/>
                </a:rPr>
                <a:t>Jebsen &amp; Jessen Hamburg Group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9572114-5229-4ABC-9728-C7084FF8B9E9}"/>
                </a:ext>
              </a:extLst>
            </p:cNvPr>
            <p:cNvSpPr/>
            <p:nvPr/>
          </p:nvSpPr>
          <p:spPr>
            <a:xfrm>
              <a:off x="3661480" y="3557278"/>
              <a:ext cx="5323281" cy="1073755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Chemicals • Garnet • Industrial Services • Textiles </a:t>
              </a:r>
            </a:p>
            <a:p>
              <a:pPr>
                <a:lnSpc>
                  <a:spcPct val="150000"/>
                </a:lnSpc>
              </a:pPr>
              <a:endParaRPr lang="en-US" sz="11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Canada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| Colombia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 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|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 Denmark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| Ecuador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 | France |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Germany | Panama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|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Switzerland |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United Kingdom | USA </a:t>
              </a:r>
              <a:endParaRPr lang="en-US" sz="11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AC84478-997D-494C-9B71-4DAB1DD08F7B}"/>
              </a:ext>
            </a:extLst>
          </p:cNvPr>
          <p:cNvGrpSpPr/>
          <p:nvPr/>
        </p:nvGrpSpPr>
        <p:grpSpPr>
          <a:xfrm>
            <a:off x="6185386" y="3769228"/>
            <a:ext cx="4596344" cy="913402"/>
            <a:chOff x="839995" y="5259681"/>
            <a:chExt cx="4596344" cy="91340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0DE11B0-82EE-4327-855D-305D32EB460C}"/>
                </a:ext>
              </a:extLst>
            </p:cNvPr>
            <p:cNvSpPr/>
            <p:nvPr/>
          </p:nvSpPr>
          <p:spPr>
            <a:xfrm>
              <a:off x="839995" y="5259681"/>
              <a:ext cx="24632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dirty="0">
                  <a:latin typeface="Verdana" panose="020B0604030504040204" pitchFamily="34" charset="0"/>
                  <a:ea typeface="Verdana" panose="020B0604030504040204" pitchFamily="34" charset="0"/>
                </a:rPr>
                <a:t>Triton Textile Group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0A1B5F1-76D2-43F7-84C5-0A8AA30F4F67}"/>
                </a:ext>
              </a:extLst>
            </p:cNvPr>
            <p:cNvSpPr/>
            <p:nvPr/>
          </p:nvSpPr>
          <p:spPr>
            <a:xfrm>
              <a:off x="848970" y="5607159"/>
              <a:ext cx="4587369" cy="5659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latin typeface="Verdana" panose="020B0604030504040204" pitchFamily="34" charset="0"/>
                  <a:ea typeface="Verdana" panose="020B0604030504040204" pitchFamily="34" charset="0"/>
                </a:rPr>
                <a:t>Textiles</a:t>
              </a:r>
            </a:p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Bangladesh | Mainland China | Hong Kong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72D5AA-C9BD-4E93-9388-3D6C12A3E860}"/>
              </a:ext>
            </a:extLst>
          </p:cNvPr>
          <p:cNvGrpSpPr/>
          <p:nvPr/>
        </p:nvGrpSpPr>
        <p:grpSpPr>
          <a:xfrm>
            <a:off x="507313" y="5517007"/>
            <a:ext cx="2095990" cy="798839"/>
            <a:chOff x="909874" y="1472417"/>
            <a:chExt cx="2214897" cy="84415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85115-9C55-4757-8309-6538941F6575}"/>
                </a:ext>
              </a:extLst>
            </p:cNvPr>
            <p:cNvSpPr/>
            <p:nvPr/>
          </p:nvSpPr>
          <p:spPr>
            <a:xfrm>
              <a:off x="909874" y="1472417"/>
              <a:ext cx="1585869" cy="617948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3200" b="1">
                  <a:latin typeface="Verdana"/>
                  <a:ea typeface="Verdana"/>
                  <a:cs typeface="Arial"/>
                </a:rPr>
                <a:t>6,000</a:t>
              </a:r>
              <a:endParaRPr lang="en-US" sz="3200" b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BDE81E7-37F8-4439-9F88-563A8C6BAAA0}"/>
                </a:ext>
              </a:extLst>
            </p:cNvPr>
            <p:cNvSpPr/>
            <p:nvPr/>
          </p:nvSpPr>
          <p:spPr>
            <a:xfrm>
              <a:off x="1555217" y="1958813"/>
              <a:ext cx="915068" cy="3577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1600"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C88FB36-A1CA-417C-AC84-C5AA39991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7648" y="1532585"/>
              <a:ext cx="687123" cy="687121"/>
            </a:xfrm>
            <a:prstGeom prst="rect">
              <a:avLst/>
            </a:prstGeom>
            <a:solidFill>
              <a:srgbClr val="00B0F0"/>
            </a:solidFill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757CF4-5D46-43A2-83C6-A6869E05793D}"/>
              </a:ext>
            </a:extLst>
          </p:cNvPr>
          <p:cNvGrpSpPr/>
          <p:nvPr/>
        </p:nvGrpSpPr>
        <p:grpSpPr>
          <a:xfrm>
            <a:off x="2882779" y="5533061"/>
            <a:ext cx="1751004" cy="859546"/>
            <a:chOff x="1262326" y="2627551"/>
            <a:chExt cx="1850333" cy="90830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8FFE4DC-EB0F-47C4-8F8C-F88DEA35935C}"/>
                </a:ext>
              </a:extLst>
            </p:cNvPr>
            <p:cNvSpPr/>
            <p:nvPr/>
          </p:nvSpPr>
          <p:spPr>
            <a:xfrm>
              <a:off x="1622764" y="2627551"/>
              <a:ext cx="811735" cy="617948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3200" b="1">
                  <a:latin typeface="Verdana" panose="020B0604030504040204" pitchFamily="34" charset="0"/>
                  <a:ea typeface="Verdana" panose="020B0604030504040204" pitchFamily="34" charset="0"/>
                  <a:cs typeface="Arial"/>
                </a:rPr>
                <a:t>26</a:t>
              </a:r>
              <a:endParaRPr lang="en-US" sz="3200" b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7C61B19-A0E2-4F7C-BC11-61EDB120F2CB}"/>
                </a:ext>
              </a:extLst>
            </p:cNvPr>
            <p:cNvSpPr/>
            <p:nvPr/>
          </p:nvSpPr>
          <p:spPr>
            <a:xfrm>
              <a:off x="1262326" y="3178097"/>
              <a:ext cx="1194565" cy="3577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1600">
                  <a:latin typeface="Verdana" panose="020B0604030504040204" pitchFamily="34" charset="0"/>
                  <a:ea typeface="Verdana" panose="020B0604030504040204" pitchFamily="34" charset="0"/>
                </a:rPr>
                <a:t>countries</a:t>
              </a: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04DDA85-C59C-46B8-8B7F-A7C815685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9392" y="2662680"/>
              <a:ext cx="703267" cy="703266"/>
            </a:xfrm>
            <a:prstGeom prst="rect">
              <a:avLst/>
            </a:prstGeom>
            <a:solidFill>
              <a:srgbClr val="00B0F0"/>
            </a:solidFill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E70319-0845-4A0A-A593-F51B8B21783D}"/>
              </a:ext>
            </a:extLst>
          </p:cNvPr>
          <p:cNvGrpSpPr/>
          <p:nvPr/>
        </p:nvGrpSpPr>
        <p:grpSpPr>
          <a:xfrm>
            <a:off x="4961551" y="5562777"/>
            <a:ext cx="3333786" cy="795745"/>
            <a:chOff x="-519627" y="3724343"/>
            <a:chExt cx="2880362" cy="84089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D8DA9E5-6883-47E4-AE21-13AEAE687C53}"/>
                </a:ext>
              </a:extLst>
            </p:cNvPr>
            <p:cNvSpPr/>
            <p:nvPr/>
          </p:nvSpPr>
          <p:spPr>
            <a:xfrm>
              <a:off x="-519627" y="3724343"/>
              <a:ext cx="2880362" cy="617951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en-US" sz="3200" b="1">
                  <a:latin typeface="Verdana" panose="020B0604030504040204" pitchFamily="34" charset="0"/>
                  <a:ea typeface="Verdana" panose="020B0604030504040204" pitchFamily="34" charset="0"/>
                </a:rPr>
                <a:t>US$ 2.4bn</a:t>
              </a:r>
              <a:endParaRPr lang="en-US" sz="3200" b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B0D91A5-ECC6-46AA-9A67-EC678AC31870}"/>
                </a:ext>
              </a:extLst>
            </p:cNvPr>
            <p:cNvSpPr/>
            <p:nvPr/>
          </p:nvSpPr>
          <p:spPr>
            <a:xfrm>
              <a:off x="968507" y="4207472"/>
              <a:ext cx="719082" cy="3577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1600">
                  <a:latin typeface="Verdana" panose="020B0604030504040204" pitchFamily="34" charset="0"/>
                  <a:ea typeface="Verdana" panose="020B0604030504040204" pitchFamily="34" charset="0"/>
                </a:rPr>
                <a:t>assets</a:t>
              </a: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F34F4907-2EFD-4B2D-BC2F-D0D2BFF56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4115" y="3732886"/>
              <a:ext cx="571746" cy="665934"/>
            </a:xfrm>
            <a:prstGeom prst="rect">
              <a:avLst/>
            </a:prstGeom>
            <a:solidFill>
              <a:srgbClr val="00B0F0"/>
            </a:solidFill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AC11F29-43BE-4A60-A777-419F18EA48F1}"/>
              </a:ext>
            </a:extLst>
          </p:cNvPr>
          <p:cNvGrpSpPr/>
          <p:nvPr/>
        </p:nvGrpSpPr>
        <p:grpSpPr>
          <a:xfrm>
            <a:off x="8479608" y="5516610"/>
            <a:ext cx="3119124" cy="799243"/>
            <a:chOff x="192706" y="4887202"/>
            <a:chExt cx="2587695" cy="84458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98DF19C-7711-43F9-88BE-099C235866E9}"/>
                </a:ext>
              </a:extLst>
            </p:cNvPr>
            <p:cNvSpPr/>
            <p:nvPr/>
          </p:nvSpPr>
          <p:spPr>
            <a:xfrm>
              <a:off x="192706" y="4887202"/>
              <a:ext cx="2244895" cy="617951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en-US" sz="3200" b="1">
                  <a:latin typeface="Verdana" panose="020B0604030504040204" pitchFamily="34" charset="0"/>
                  <a:ea typeface="Verdana" panose="020B0604030504040204" pitchFamily="34" charset="0"/>
                </a:rPr>
                <a:t>US$ 4.0bn</a:t>
              </a:r>
              <a:endParaRPr lang="en-US" sz="3200" b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588C9E0-7C90-458C-B3B5-90A3B8E3813F}"/>
                </a:ext>
              </a:extLst>
            </p:cNvPr>
            <p:cNvSpPr/>
            <p:nvPr/>
          </p:nvSpPr>
          <p:spPr>
            <a:xfrm>
              <a:off x="1427941" y="5374027"/>
              <a:ext cx="884588" cy="3577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1600">
                  <a:latin typeface="Verdana" panose="020B0604030504040204" pitchFamily="34" charset="0"/>
                  <a:ea typeface="Verdana" panose="020B0604030504040204" pitchFamily="34" charset="0"/>
                </a:rPr>
                <a:t>turnover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0EBC489-A8CC-4B47-9EFE-C9B8518C7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5526" y="4935987"/>
              <a:ext cx="524875" cy="662011"/>
            </a:xfrm>
            <a:prstGeom prst="rect">
              <a:avLst/>
            </a:prstGeom>
            <a:solidFill>
              <a:srgbClr val="00B0F0"/>
            </a:solidFill>
          </p:spPr>
        </p:pic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66634AC-45A9-4842-8A33-59A37633E2F9}"/>
              </a:ext>
            </a:extLst>
          </p:cNvPr>
          <p:cNvCxnSpPr/>
          <p:nvPr/>
        </p:nvCxnSpPr>
        <p:spPr>
          <a:xfrm>
            <a:off x="616017" y="5160084"/>
            <a:ext cx="10943924" cy="0"/>
          </a:xfrm>
          <a:prstGeom prst="line">
            <a:avLst/>
          </a:prstGeom>
          <a:ln w="19050">
            <a:solidFill>
              <a:srgbClr val="013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C62ED4B1-C223-492C-BD2B-8218BBAA8909}"/>
              </a:ext>
            </a:extLst>
          </p:cNvPr>
          <p:cNvSpPr/>
          <p:nvPr/>
        </p:nvSpPr>
        <p:spPr>
          <a:xfrm>
            <a:off x="1346877" y="3658420"/>
            <a:ext cx="375402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n-US" sz="11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2C5B661-802E-45DE-B398-D8A666DEE4EE}"/>
              </a:ext>
            </a:extLst>
          </p:cNvPr>
          <p:cNvCxnSpPr>
            <a:cxnSpLocks/>
          </p:cNvCxnSpPr>
          <p:nvPr/>
        </p:nvCxnSpPr>
        <p:spPr>
          <a:xfrm>
            <a:off x="5927709" y="1181293"/>
            <a:ext cx="0" cy="3978791"/>
          </a:xfrm>
          <a:prstGeom prst="line">
            <a:avLst/>
          </a:prstGeom>
          <a:ln w="19050">
            <a:solidFill>
              <a:srgbClr val="013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19596522-8739-4F08-B465-220FCA6C7CD3}"/>
              </a:ext>
            </a:extLst>
          </p:cNvPr>
          <p:cNvSpPr txBox="1">
            <a:spLocks/>
          </p:cNvSpPr>
          <p:nvPr/>
        </p:nvSpPr>
        <p:spPr>
          <a:xfrm>
            <a:off x="400594" y="343299"/>
            <a:ext cx="7465211" cy="565150"/>
          </a:xfrm>
          <a:prstGeom prst="rect">
            <a:avLst/>
          </a:prstGeom>
        </p:spPr>
        <p:txBody>
          <a:bodyPr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SG" sz="2400" b="1" kern="0" dirty="0">
                <a:solidFill>
                  <a:srgbClr val="002D72"/>
                </a:solidFill>
              </a:rPr>
              <a:t>THE FAMILY ENTERPRISE</a:t>
            </a:r>
            <a:endParaRPr lang="en-GB" sz="2400" b="1" kern="0" dirty="0">
              <a:solidFill>
                <a:srgbClr val="002D72"/>
              </a:solidFill>
            </a:endParaRPr>
          </a:p>
          <a:p>
            <a:endParaRPr lang="en-GB" kern="0" dirty="0">
              <a:solidFill>
                <a:srgbClr val="002D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5022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C68E3-5596-6B1C-6E03-D417D9F57C44}"/>
              </a:ext>
            </a:extLst>
          </p:cNvPr>
          <p:cNvSpPr txBox="1">
            <a:spLocks/>
          </p:cNvSpPr>
          <p:nvPr/>
        </p:nvSpPr>
        <p:spPr>
          <a:xfrm>
            <a:off x="6076091" y="1185671"/>
            <a:ext cx="3548963" cy="8325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b="1" kern="0">
                <a:solidFill>
                  <a:srgbClr val="002D72"/>
                </a:solidFill>
                <a:latin typeface="Verdana"/>
                <a:ea typeface="Verdana"/>
              </a:rPr>
              <a:t>Subscribe to ‘The Mackerel’</a:t>
            </a:r>
            <a:endParaRPr lang="en-US" b="1" kern="0">
              <a:solidFill>
                <a:srgbClr val="002D72"/>
              </a:solidFill>
            </a:endParaRPr>
          </a:p>
        </p:txBody>
      </p:sp>
      <p:pic>
        <p:nvPicPr>
          <p:cNvPr id="7" name="Picture 4" descr="Qr code&#10;&#10;Description automatically generated">
            <a:extLst>
              <a:ext uri="{FF2B5EF4-FFF2-40B4-BE49-F238E27FC236}">
                <a16:creationId xmlns:a16="http://schemas.microsoft.com/office/drawing/2014/main" id="{11AF124B-B53D-C00E-DA73-4090020633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27" t="8108" r="6486" b="8463"/>
          <a:stretch/>
        </p:blipFill>
        <p:spPr>
          <a:xfrm>
            <a:off x="6148605" y="1620121"/>
            <a:ext cx="1172778" cy="1123975"/>
          </a:xfrm>
          <a:prstGeom prst="rect">
            <a:avLst/>
          </a:prstGeom>
        </p:spPr>
      </p:pic>
      <p:pic>
        <p:nvPicPr>
          <p:cNvPr id="8" name="Picture 8" descr="Logo, icon&#10;&#10;Description automatically generated">
            <a:extLst>
              <a:ext uri="{FF2B5EF4-FFF2-40B4-BE49-F238E27FC236}">
                <a16:creationId xmlns:a16="http://schemas.microsoft.com/office/drawing/2014/main" id="{CB09F6C5-E98E-8107-F143-C6046A3FEC6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9795" y="4344136"/>
            <a:ext cx="560175" cy="551196"/>
          </a:xfrm>
          <a:prstGeom prst="rect">
            <a:avLst/>
          </a:prstGeom>
        </p:spPr>
      </p:pic>
      <p:pic>
        <p:nvPicPr>
          <p:cNvPr id="9" name="Picture 9" descr="Logo, icon&#10;&#10;Description automatically generated">
            <a:extLst>
              <a:ext uri="{FF2B5EF4-FFF2-40B4-BE49-F238E27FC236}">
                <a16:creationId xmlns:a16="http://schemas.microsoft.com/office/drawing/2014/main" id="{D923C0EF-EC3D-387B-E261-8749778FF67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9795" y="5138440"/>
            <a:ext cx="560174" cy="551196"/>
          </a:xfrm>
          <a:prstGeom prst="rect">
            <a:avLst/>
          </a:prstGeom>
        </p:spPr>
      </p:pic>
      <p:pic>
        <p:nvPicPr>
          <p:cNvPr id="10" name="Picture 10" descr="Icon&#10;&#10;Description automatically generated">
            <a:extLst>
              <a:ext uri="{FF2B5EF4-FFF2-40B4-BE49-F238E27FC236}">
                <a16:creationId xmlns:a16="http://schemas.microsoft.com/office/drawing/2014/main" id="{63855364-728F-C81B-8C3C-6733443E15E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9795" y="3571745"/>
            <a:ext cx="560174" cy="5292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ED6B12-3D39-5C26-F036-637FEAEECA42}"/>
              </a:ext>
            </a:extLst>
          </p:cNvPr>
          <p:cNvSpPr txBox="1"/>
          <p:nvPr/>
        </p:nvSpPr>
        <p:spPr>
          <a:xfrm>
            <a:off x="6903502" y="4462797"/>
            <a:ext cx="26567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002D72"/>
                </a:solidFill>
                <a:latin typeface="Verdana"/>
              </a:rPr>
              <a:t>@we.are.jj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DB5179-10E3-01AD-E426-148529FB43C8}"/>
              </a:ext>
            </a:extLst>
          </p:cNvPr>
          <p:cNvSpPr txBox="1"/>
          <p:nvPr/>
        </p:nvSpPr>
        <p:spPr>
          <a:xfrm>
            <a:off x="6929629" y="5229247"/>
            <a:ext cx="309393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002D72"/>
                </a:solidFill>
                <a:latin typeface="Verdana"/>
                <a:ea typeface="ＭＳ Ｐゴシック"/>
              </a:rPr>
              <a:t>We are Jebsen &amp; Jessen</a:t>
            </a:r>
            <a:endParaRPr lang="en-US" sz="1400" b="1">
              <a:solidFill>
                <a:srgbClr val="002D72"/>
              </a:solidFill>
              <a:latin typeface="Verdan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A8DC-2A4A-0191-3AB2-4F18270AF9B9}"/>
              </a:ext>
            </a:extLst>
          </p:cNvPr>
          <p:cNvSpPr txBox="1"/>
          <p:nvPr/>
        </p:nvSpPr>
        <p:spPr>
          <a:xfrm>
            <a:off x="6920920" y="3696347"/>
            <a:ext cx="272465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002D72"/>
                </a:solidFill>
                <a:latin typeface="Verdana"/>
                <a:ea typeface="ＭＳ Ｐゴシック"/>
              </a:rPr>
              <a:t>Jebsen &amp; Jessen Group</a:t>
            </a:r>
            <a:endParaRPr lang="en-US" sz="1400" b="1">
              <a:solidFill>
                <a:srgbClr val="002D72"/>
              </a:solidFill>
              <a:latin typeface="Verdana"/>
            </a:endParaRPr>
          </a:p>
        </p:txBody>
      </p:sp>
      <p:pic>
        <p:nvPicPr>
          <p:cNvPr id="14" name="Picture 14" descr="Graphical user interface&#10;&#10;Description automatically generated">
            <a:extLst>
              <a:ext uri="{FF2B5EF4-FFF2-40B4-BE49-F238E27FC236}">
                <a16:creationId xmlns:a16="http://schemas.microsoft.com/office/drawing/2014/main" id="{71135789-AC9B-78E2-1083-4C1B6E467B7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939" y="1180987"/>
            <a:ext cx="5545478" cy="493861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430F71F-5279-453B-FF07-17CD2E2DD09C}"/>
              </a:ext>
            </a:extLst>
          </p:cNvPr>
          <p:cNvSpPr txBox="1"/>
          <p:nvPr/>
        </p:nvSpPr>
        <p:spPr>
          <a:xfrm>
            <a:off x="381000" y="411891"/>
            <a:ext cx="712572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002D72"/>
                </a:solidFill>
                <a:latin typeface="Verdana"/>
                <a:ea typeface="ＭＳ Ｐゴシック"/>
              </a:rPr>
              <a:t>GET CONNECTED</a:t>
            </a:r>
            <a:endParaRPr lang="en-US" sz="2800" b="1">
              <a:solidFill>
                <a:srgbClr val="002D72"/>
              </a:solidFill>
              <a:latin typeface="Verdana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3AC47ED-2C32-415E-92EF-EA203CF11783}"/>
              </a:ext>
            </a:extLst>
          </p:cNvPr>
          <p:cNvSpPr txBox="1">
            <a:spLocks/>
          </p:cNvSpPr>
          <p:nvPr/>
        </p:nvSpPr>
        <p:spPr>
          <a:xfrm>
            <a:off x="6096000" y="3070408"/>
            <a:ext cx="3548963" cy="30777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b="1" kern="0">
                <a:solidFill>
                  <a:srgbClr val="002D72"/>
                </a:solidFill>
                <a:latin typeface="Verdana"/>
                <a:ea typeface="Verdana"/>
              </a:rPr>
              <a:t>Follow us!</a:t>
            </a:r>
            <a:endParaRPr lang="en-US" b="1" kern="0">
              <a:solidFill>
                <a:srgbClr val="002D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5837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5BDD7-2C55-6257-CE7D-F3596361F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2146" y="3071191"/>
            <a:ext cx="7442368" cy="715617"/>
          </a:xfrm>
        </p:spPr>
        <p:txBody>
          <a:bodyPr/>
          <a:lstStyle/>
          <a:p>
            <a:r>
              <a:rPr lang="en-US" sz="3200" b="1" dirty="0">
                <a:latin typeface="Verdana"/>
                <a:ea typeface="Verdana"/>
              </a:rPr>
              <a:t>THANK YOU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30503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heme/theme1.xml><?xml version="1.0" encoding="utf-8"?>
<a:theme xmlns:a="http://schemas.openxmlformats.org/drawingml/2006/main" name="Theme4x3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evolution">
      <a:majorFont>
        <a:latin typeface="Trebuchet MS"/>
        <a:ea typeface=""/>
        <a:cs typeface=""/>
        <a:font script="Jpan" typeface="ＭＳ ゴシック"/>
      </a:majorFont>
      <a:minorFont>
        <a:latin typeface="Trebuchet MS"/>
        <a:ea typeface=""/>
        <a:cs typeface=""/>
        <a:font script="Jpan" typeface="ＭＳ 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4x3" id="{05E43904-50A4-7643-B099-A6F00BE97030}" vid="{96D4C968-8738-A140-84BB-7EE37B4D97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E41FE13B70B747B6C8BEE2573C33D2" ma:contentTypeVersion="18" ma:contentTypeDescription="Create a new document." ma:contentTypeScope="" ma:versionID="5362973376bb7f29836a0289d1bc0f00">
  <xsd:schema xmlns:xsd="http://www.w3.org/2001/XMLSchema" xmlns:xs="http://www.w3.org/2001/XMLSchema" xmlns:p="http://schemas.microsoft.com/office/2006/metadata/properties" xmlns:ns3="29b2bca0-34a1-4a12-8a84-670c2003fa5d" xmlns:ns4="32003709-aee4-4b98-b8d1-1410077ec2c5" targetNamespace="http://schemas.microsoft.com/office/2006/metadata/properties" ma:root="true" ma:fieldsID="c639e55bd5378146f03fbe2f3d338632" ns3:_="" ns4:_="">
    <xsd:import namespace="29b2bca0-34a1-4a12-8a84-670c2003fa5d"/>
    <xsd:import namespace="32003709-aee4-4b98-b8d1-1410077ec2c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b2bca0-34a1-4a12-8a84-670c2003fa5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003709-aee4-4b98-b8d1-1410077ec2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9b2bca0-34a1-4a12-8a84-670c2003fa5d">
      <UserInfo>
        <DisplayName>Joyce LOW</DisplayName>
        <AccountId>107</AccountId>
        <AccountType/>
      </UserInfo>
      <UserInfo>
        <DisplayName>Viktor LEENDERTZ</DisplayName>
        <AccountId>177</AccountId>
        <AccountType/>
      </UserInfo>
      <UserInfo>
        <DisplayName>Heinrich JESSEN</DisplayName>
        <AccountId>132</AccountId>
        <AccountType/>
      </UserInfo>
      <UserInfo>
        <DisplayName>Per MAGNUSSON</DisplayName>
        <AccountId>176</AccountId>
        <AccountType/>
      </UserInfo>
      <UserInfo>
        <DisplayName>Olivia CHUA</DisplayName>
        <AccountId>175</AccountId>
        <AccountType/>
      </UserInfo>
      <UserInfo>
        <DisplayName>Anthea HO</DisplayName>
        <AccountId>13</AccountId>
        <AccountType/>
      </UserInfo>
    </SharedWithUsers>
    <_activity xmlns="32003709-aee4-4b98-b8d1-1410077ec2c5" xsi:nil="true"/>
  </documentManagement>
</p:properties>
</file>

<file path=customXml/itemProps1.xml><?xml version="1.0" encoding="utf-8"?>
<ds:datastoreItem xmlns:ds="http://schemas.openxmlformats.org/officeDocument/2006/customXml" ds:itemID="{16111D89-C5EC-4687-8EB0-6CFBD273AB45}">
  <ds:schemaRefs>
    <ds:schemaRef ds:uri="29b2bca0-34a1-4a12-8a84-670c2003fa5d"/>
    <ds:schemaRef ds:uri="32003709-aee4-4b98-b8d1-1410077ec2c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8BFCDEE-48EA-477D-970F-9C3FB7592F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C3CB324-E72B-47CE-94BB-3BB7AA37CF8A}">
  <ds:schemaRefs>
    <ds:schemaRef ds:uri="29b2bca0-34a1-4a12-8a84-670c2003fa5d"/>
    <ds:schemaRef ds:uri="32003709-aee4-4b98-b8d1-1410077ec2c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1369</TotalTime>
  <Words>1204</Words>
  <Application>Microsoft Office PowerPoint</Application>
  <PresentationFormat>Widescreen</PresentationFormat>
  <Paragraphs>347</Paragraphs>
  <Slides>34</Slides>
  <Notes>18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MS PGothic</vt:lpstr>
      <vt:lpstr>Arial</vt:lpstr>
      <vt:lpstr>Arial Black</vt:lpstr>
      <vt:lpstr>Calibri</vt:lpstr>
      <vt:lpstr>Courier New</vt:lpstr>
      <vt:lpstr>Lato Light</vt:lpstr>
      <vt:lpstr>Trebuchet MS</vt:lpstr>
      <vt:lpstr>Verdana</vt:lpstr>
      <vt:lpstr>Theme4x3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Bonsey Design</dc:creator>
  <cp:lastModifiedBy>Jasmine SHALIKA</cp:lastModifiedBy>
  <cp:revision>38</cp:revision>
  <cp:lastPrinted>2024-07-17T12:08:19Z</cp:lastPrinted>
  <dcterms:created xsi:type="dcterms:W3CDTF">2019-05-24T06:24:35Z</dcterms:created>
  <dcterms:modified xsi:type="dcterms:W3CDTF">2025-07-11T09:18:59Z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0x010100CFE41FE13B70B747B6C8BEE2573C33D2</vt:lpwstr>
  </property>
  <property fmtid="{D5CDD505-2E9C-101B-9397-08002B2CF9AE}" pid="3" name="MediaServiceImageTags">
    <vt:lpwstr/>
  </property>
</Properties>
</file>